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0"/>
  </p:notesMasterIdLst>
  <p:sldIdLst>
    <p:sldId id="304" r:id="rId5"/>
    <p:sldId id="314" r:id="rId6"/>
    <p:sldId id="288" r:id="rId7"/>
    <p:sldId id="258" r:id="rId8"/>
    <p:sldId id="308"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42" r:id="rId28"/>
    <p:sldId id="343" r:id="rId29"/>
    <p:sldId id="344" r:id="rId30"/>
    <p:sldId id="345" r:id="rId31"/>
    <p:sldId id="336" r:id="rId32"/>
    <p:sldId id="337" r:id="rId33"/>
    <p:sldId id="338" r:id="rId34"/>
    <p:sldId id="339" r:id="rId35"/>
    <p:sldId id="335" r:id="rId36"/>
    <p:sldId id="340" r:id="rId37"/>
    <p:sldId id="341" r:id="rId38"/>
    <p:sldId id="30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CFF"/>
    <a:srgbClr val="7F7F7F"/>
    <a:srgbClr val="FFFFFF"/>
    <a:srgbClr val="00D0F6"/>
    <a:srgbClr val="0093CF"/>
    <a:srgbClr val="E9A768"/>
    <a:srgbClr val="501B81"/>
    <a:srgbClr val="561C9A"/>
    <a:srgbClr val="ECE4E4"/>
    <a:srgbClr val="030D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4" autoAdjust="0"/>
    <p:restoredTop sz="93750" autoAdjust="0"/>
  </p:normalViewPr>
  <p:slideViewPr>
    <p:cSldViewPr snapToGrid="0">
      <p:cViewPr varScale="1">
        <p:scale>
          <a:sx n="87" d="100"/>
          <a:sy n="87" d="100"/>
        </p:scale>
        <p:origin x="379" y="72"/>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50000"/>
              </a:lnSpc>
              <a:spcBef>
                <a:spcPts val="0"/>
              </a:spcBef>
              <a:spcAft>
                <a:spcPts val="0"/>
              </a:spcAft>
              <a:buFont typeface="+mj-lt"/>
              <a:buNone/>
            </a:pP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định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Big Data :</a:t>
            </a:r>
          </a:p>
          <a:p>
            <a:pPr marL="0" marR="0" indent="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914400" marR="0" indent="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Dữ</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liệu</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truyền</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trực</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tiếp</a:t>
            </a:r>
            <a:endParaRPr lang="en-US" sz="1800" dirty="0">
              <a:effectLst/>
              <a:latin typeface="Times New Roman" panose="02020603050405020304" pitchFamily="18" charset="0"/>
              <a:ea typeface="Times New Roman" panose="02020603050405020304" pitchFamily="18" charset="0"/>
            </a:endParaRPr>
          </a:p>
          <a:p>
            <a:pPr marL="914400" marR="0" indent="0">
              <a:lnSpc>
                <a:spcPct val="150000"/>
              </a:lnSpc>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 Social Media (Facebook, YouTube, Instagram,...)</a:t>
            </a:r>
            <a:endParaRPr lang="en-US" sz="1800" dirty="0">
              <a:effectLst/>
              <a:latin typeface="Times New Roman" panose="02020603050405020304" pitchFamily="18" charset="0"/>
              <a:ea typeface="Times New Roman" panose="02020603050405020304" pitchFamily="18" charset="0"/>
            </a:endParaRPr>
          </a:p>
          <a:p>
            <a:pPr marL="914400" marR="0" indent="0">
              <a:lnSpc>
                <a:spcPct val="150000"/>
              </a:lnSpc>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Dữ</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liệu</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có</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sẵn</a:t>
            </a:r>
            <a:r>
              <a:rPr lang="en-US" sz="1800" dirty="0">
                <a:solidFill>
                  <a:srgbClr val="333333"/>
                </a:solidFill>
                <a:effectLst/>
                <a:latin typeface="Times New Roman" panose="02020603050405020304" pitchFamily="18" charset="0"/>
                <a:ea typeface="Times New Roman" panose="02020603050405020304" pitchFamily="18" charset="0"/>
              </a:rPr>
              <a:t> được công </a:t>
            </a:r>
            <a:r>
              <a:rPr lang="en-US" sz="1800" dirty="0" err="1">
                <a:solidFill>
                  <a:srgbClr val="333333"/>
                </a:solidFill>
                <a:effectLst/>
                <a:latin typeface="Times New Roman" panose="02020603050405020304" pitchFamily="18" charset="0"/>
                <a:ea typeface="Times New Roman" panose="02020603050405020304" pitchFamily="18" charset="0"/>
              </a:rPr>
              <a:t>bố</a:t>
            </a:r>
            <a:endParaRPr lang="en-US" sz="1800" dirty="0">
              <a:effectLst/>
              <a:latin typeface="Times New Roman" panose="02020603050405020304" pitchFamily="18" charset="0"/>
              <a:ea typeface="Times New Roman" panose="02020603050405020304" pitchFamily="18" charset="0"/>
            </a:endParaRPr>
          </a:p>
          <a:p>
            <a:pPr marL="914400" marR="0" indent="0">
              <a:lnSpc>
                <a:spcPct val="150000"/>
              </a:lnSpc>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Nguồn</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dữ</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liệu</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còn</a:t>
            </a:r>
            <a:r>
              <a:rPr lang="en-US" sz="1800" dirty="0">
                <a:solidFill>
                  <a:srgbClr val="333333"/>
                </a:solidFill>
                <a:effectLst/>
                <a:latin typeface="Times New Roman" panose="02020603050405020304" pitchFamily="18" charset="0"/>
                <a:ea typeface="Times New Roman" panose="02020603050405020304" pitchFamily="18" charset="0"/>
              </a:rPr>
              <a:t> lại ( từ </a:t>
            </a:r>
            <a:r>
              <a:rPr lang="en-US" sz="1800" dirty="0" err="1">
                <a:solidFill>
                  <a:srgbClr val="333333"/>
                </a:solidFill>
                <a:effectLst/>
                <a:latin typeface="Times New Roman" panose="02020603050405020304" pitchFamily="18" charset="0"/>
                <a:ea typeface="Times New Roman" panose="02020603050405020304" pitchFamily="18" charset="0"/>
              </a:rPr>
              <a:t>khách</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hàng</a:t>
            </a:r>
            <a:r>
              <a:rPr lang="en-US" sz="1800" dirty="0">
                <a:solidFill>
                  <a:srgbClr val="333333"/>
                </a:solidFill>
                <a:effectLst/>
                <a:latin typeface="Times New Roman" panose="02020603050405020304" pitchFamily="18" charset="0"/>
                <a:ea typeface="Times New Roman" panose="02020603050405020304" pitchFamily="18" charset="0"/>
              </a:rPr>
              <a:t>, nhà </a:t>
            </a:r>
            <a:r>
              <a:rPr lang="en-US" sz="1800" dirty="0" err="1">
                <a:solidFill>
                  <a:srgbClr val="333333"/>
                </a:solidFill>
                <a:effectLst/>
                <a:latin typeface="Times New Roman" panose="02020603050405020304" pitchFamily="18" charset="0"/>
                <a:ea typeface="Times New Roman" panose="02020603050405020304" pitchFamily="18" charset="0"/>
              </a:rPr>
              <a:t>cung</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cấp</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dữ</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liệu</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đám</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mây</a:t>
            </a:r>
            <a:r>
              <a:rPr lang="en-US" sz="1800" dirty="0">
                <a:solidFill>
                  <a:srgbClr val="333333"/>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457200" marR="0">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4267601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dirty="0"/>
          </a:p>
        </p:txBody>
      </p:sp>
    </p:spTree>
    <p:extLst>
      <p:ext uri="{BB962C8B-B14F-4D97-AF65-F5344CB8AC3E}">
        <p14:creationId xmlns:p14="http://schemas.microsoft.com/office/powerpoint/2010/main" val="2349867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dirty="0"/>
          </a:p>
        </p:txBody>
      </p:sp>
    </p:spTree>
    <p:extLst>
      <p:ext uri="{BB962C8B-B14F-4D97-AF65-F5344CB8AC3E}">
        <p14:creationId xmlns:p14="http://schemas.microsoft.com/office/powerpoint/2010/main" val="449707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00000"/>
              </a:lnSpc>
              <a:spcBef>
                <a:spcPts val="600"/>
              </a:spcBef>
              <a:spcAft>
                <a:spcPts val="600"/>
              </a:spcAft>
              <a:buClrTx/>
              <a:buSzTx/>
              <a:buFontTx/>
              <a:buNone/>
              <a:tabLst/>
              <a:defRPr/>
            </a:pPr>
            <a:r>
              <a:rPr lang="en-US" sz="1800" dirty="0" err="1">
                <a:solidFill>
                  <a:srgbClr val="232F3E"/>
                </a:solidFill>
                <a:effectLst/>
                <a:latin typeface="Times New Roman" panose="02020603050405020304" pitchFamily="18" charset="0"/>
                <a:ea typeface="Times New Roman" panose="02020603050405020304" pitchFamily="18" charset="0"/>
              </a:rPr>
              <a:t>Cơ</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sở</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dữ</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liệu</a:t>
            </a:r>
            <a:r>
              <a:rPr lang="en-US" sz="1800" dirty="0">
                <a:solidFill>
                  <a:srgbClr val="232F3E"/>
                </a:solidFill>
                <a:effectLst/>
                <a:latin typeface="Times New Roman" panose="02020603050405020304" pitchFamily="18" charset="0"/>
                <a:ea typeface="Times New Roman" panose="02020603050405020304" pitchFamily="18" charset="0"/>
              </a:rPr>
              <a:t> NoSQL được công </a:t>
            </a:r>
            <a:r>
              <a:rPr lang="en-US" sz="1800" dirty="0" err="1">
                <a:solidFill>
                  <a:srgbClr val="232F3E"/>
                </a:solidFill>
                <a:effectLst/>
                <a:latin typeface="Times New Roman" panose="02020603050405020304" pitchFamily="18" charset="0"/>
                <a:ea typeface="Times New Roman" panose="02020603050405020304" pitchFamily="18" charset="0"/>
              </a:rPr>
              <a:t>nhận</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rộng</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rãi</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vì</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khả</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năng</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dễ</a:t>
            </a:r>
            <a:r>
              <a:rPr lang="en-US" sz="1800" dirty="0">
                <a:solidFill>
                  <a:srgbClr val="232F3E"/>
                </a:solidFill>
                <a:effectLst/>
                <a:latin typeface="Times New Roman" panose="02020603050405020304" pitchFamily="18" charset="0"/>
                <a:ea typeface="Times New Roman" panose="02020603050405020304" pitchFamily="18" charset="0"/>
              </a:rPr>
              <a:t> phát </a:t>
            </a:r>
            <a:r>
              <a:rPr lang="en-US" sz="1800" dirty="0" err="1">
                <a:solidFill>
                  <a:srgbClr val="232F3E"/>
                </a:solidFill>
                <a:effectLst/>
                <a:latin typeface="Times New Roman" panose="02020603050405020304" pitchFamily="18" charset="0"/>
                <a:ea typeface="Times New Roman" panose="02020603050405020304" pitchFamily="18" charset="0"/>
              </a:rPr>
              <a:t>triển</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chức</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năng</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cũng</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như</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hiệu</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năng</a:t>
            </a:r>
            <a:r>
              <a:rPr lang="en-US" sz="1800" dirty="0">
                <a:solidFill>
                  <a:srgbClr val="232F3E"/>
                </a:solidFill>
                <a:effectLst/>
                <a:latin typeface="Times New Roman" panose="02020603050405020304" pitchFamily="18" charset="0"/>
                <a:ea typeface="Times New Roman" panose="02020603050405020304" pitchFamily="18" charset="0"/>
              </a:rPr>
              <a:t> ở </a:t>
            </a:r>
            <a:r>
              <a:rPr lang="en-US" sz="1800" dirty="0" err="1">
                <a:solidFill>
                  <a:srgbClr val="232F3E"/>
                </a:solidFill>
                <a:effectLst/>
                <a:latin typeface="Times New Roman" panose="02020603050405020304" pitchFamily="18" charset="0"/>
                <a:ea typeface="Times New Roman" panose="02020603050405020304" pitchFamily="18" charset="0"/>
              </a:rPr>
              <a:t>quy</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mô</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lớn</a:t>
            </a:r>
            <a:r>
              <a:rPr lang="en-US" sz="1800" dirty="0">
                <a:solidFill>
                  <a:srgbClr val="232F3E"/>
                </a:solidFill>
                <a:effectLst/>
                <a:latin typeface="Times New Roman" panose="02020603050405020304" pitchFamily="18" charset="0"/>
                <a:ea typeface="Times New Roman" panose="02020603050405020304" pitchFamily="18" charset="0"/>
              </a:rPr>
              <a:t>. Trang </a:t>
            </a:r>
            <a:r>
              <a:rPr lang="en-US" sz="1800" dirty="0" err="1">
                <a:solidFill>
                  <a:srgbClr val="232F3E"/>
                </a:solidFill>
                <a:effectLst/>
                <a:latin typeface="Times New Roman" panose="02020603050405020304" pitchFamily="18" charset="0"/>
                <a:ea typeface="Times New Roman" panose="02020603050405020304" pitchFamily="18" charset="0"/>
              </a:rPr>
              <a:t>này</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có</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các</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tài</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nguyên</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giúp</a:t>
            </a:r>
            <a:r>
              <a:rPr lang="en-US" sz="1800" dirty="0">
                <a:solidFill>
                  <a:srgbClr val="232F3E"/>
                </a:solidFill>
                <a:effectLst/>
                <a:latin typeface="Times New Roman" panose="02020603050405020304" pitchFamily="18" charset="0"/>
                <a:ea typeface="Times New Roman" panose="02020603050405020304" pitchFamily="18" charset="0"/>
              </a:rPr>
              <a:t> bạn hiểu thêm </a:t>
            </a:r>
            <a:r>
              <a:rPr lang="en-US" sz="1800" dirty="0" err="1">
                <a:solidFill>
                  <a:srgbClr val="232F3E"/>
                </a:solidFill>
                <a:effectLst/>
                <a:latin typeface="Times New Roman" panose="02020603050405020304" pitchFamily="18" charset="0"/>
                <a:ea typeface="Times New Roman" panose="02020603050405020304" pitchFamily="18" charset="0"/>
              </a:rPr>
              <a:t>về</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cơ</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sở</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dữ</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liệu</a:t>
            </a:r>
            <a:r>
              <a:rPr lang="en-US" sz="1800" dirty="0">
                <a:solidFill>
                  <a:srgbClr val="232F3E"/>
                </a:solidFill>
                <a:effectLst/>
                <a:latin typeface="Times New Roman" panose="02020603050405020304" pitchFamily="18" charset="0"/>
                <a:ea typeface="Times New Roman" panose="02020603050405020304" pitchFamily="18" charset="0"/>
              </a:rPr>
              <a:t> NoSQL </a:t>
            </a:r>
            <a:r>
              <a:rPr lang="en-US" sz="1800" dirty="0" err="1">
                <a:solidFill>
                  <a:srgbClr val="232F3E"/>
                </a:solidFill>
                <a:effectLst/>
                <a:latin typeface="Times New Roman" panose="02020603050405020304" pitchFamily="18" charset="0"/>
                <a:ea typeface="Times New Roman" panose="02020603050405020304" pitchFamily="18" charset="0"/>
              </a:rPr>
              <a:t>và</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bắt</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đầu</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sử</a:t>
            </a:r>
            <a:r>
              <a:rPr lang="en-US" sz="1800" dirty="0">
                <a:solidFill>
                  <a:srgbClr val="232F3E"/>
                </a:solidFill>
                <a:effectLst/>
                <a:latin typeface="Times New Roman" panose="02020603050405020304" pitchFamily="18" charset="0"/>
                <a:ea typeface="Times New Roman" panose="02020603050405020304" pitchFamily="18" charset="0"/>
              </a:rPr>
              <a:t> </a:t>
            </a:r>
            <a:r>
              <a:rPr lang="en-US" sz="1800" dirty="0" err="1">
                <a:solidFill>
                  <a:srgbClr val="232F3E"/>
                </a:solidFill>
                <a:effectLst/>
                <a:latin typeface="Times New Roman" panose="02020603050405020304" pitchFamily="18" charset="0"/>
                <a:ea typeface="Times New Roman" panose="02020603050405020304" pitchFamily="18" charset="0"/>
              </a:rPr>
              <a:t>dụng</a:t>
            </a:r>
            <a:r>
              <a:rPr lang="en-US" sz="1800" dirty="0">
                <a:solidFill>
                  <a:srgbClr val="232F3E"/>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457200" marR="0">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dirty="0"/>
          </a:p>
        </p:txBody>
      </p:sp>
    </p:spTree>
    <p:extLst>
      <p:ext uri="{BB962C8B-B14F-4D97-AF65-F5344CB8AC3E}">
        <p14:creationId xmlns:p14="http://schemas.microsoft.com/office/powerpoint/2010/main" val="3049663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50000"/>
              </a:lnSpc>
              <a:spcBef>
                <a:spcPts val="600"/>
              </a:spcBef>
              <a:spcAft>
                <a:spcPts val="0"/>
              </a:spcAft>
              <a:buSzPts val="1000"/>
              <a:buFont typeface="Symbol" panose="05050102010706020507" pitchFamily="18" charset="2"/>
              <a:buChar char=""/>
              <a:tabLst>
                <a:tab pos="457200" algn="l"/>
              </a:tabLst>
            </a:pPr>
            <a:r>
              <a:rPr lang="en-US" sz="1800" b="1" dirty="0">
                <a:solidFill>
                  <a:srgbClr val="111111"/>
                </a:solidFill>
                <a:effectLst/>
                <a:latin typeface="Times New Roman" panose="02020603050405020304" pitchFamily="18" charset="0"/>
                <a:ea typeface="Times New Roman" panose="02020603050405020304" pitchFamily="18" charset="0"/>
              </a:rPr>
              <a:t>Document databases</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Đây</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là</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loại</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cơ</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sở</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dữ</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liệu</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tài</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liệu</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lưu</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trữ</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và</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truy</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xuất</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dữ</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liệu</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dưới</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dạng</a:t>
            </a:r>
            <a:r>
              <a:rPr lang="en-US" sz="1800" dirty="0">
                <a:solidFill>
                  <a:srgbClr val="111111"/>
                </a:solidFill>
                <a:effectLst/>
                <a:latin typeface="Times New Roman" panose="02020603050405020304" pitchFamily="18" charset="0"/>
                <a:ea typeface="Times New Roman" panose="02020603050405020304" pitchFamily="18" charset="0"/>
              </a:rPr>
              <a:t> một </a:t>
            </a:r>
            <a:r>
              <a:rPr lang="en-US" sz="1800" dirty="0" err="1">
                <a:solidFill>
                  <a:srgbClr val="111111"/>
                </a:solidFill>
                <a:effectLst/>
                <a:latin typeface="Times New Roman" panose="02020603050405020304" pitchFamily="18" charset="0"/>
                <a:ea typeface="Times New Roman" panose="02020603050405020304" pitchFamily="18" charset="0"/>
              </a:rPr>
              <a:t>cặp</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khóa</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giá</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trị</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Các</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giá</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trị</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đa</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dạng</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chẳng</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hạn</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như</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số</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chuỗi</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đối</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tượng</a:t>
            </a:r>
            <a:r>
              <a:rPr lang="en-US" sz="1800" dirty="0">
                <a:solidFill>
                  <a:srgbClr val="111111"/>
                </a:solidFill>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600"/>
              </a:spcBef>
              <a:spcAft>
                <a:spcPts val="0"/>
              </a:spcAft>
              <a:buSzPts val="1000"/>
              <a:buFont typeface="Symbol" panose="05050102010706020507" pitchFamily="18" charset="2"/>
              <a:buChar char=""/>
              <a:tabLst>
                <a:tab pos="457200" algn="l"/>
              </a:tabLst>
            </a:pPr>
            <a:r>
              <a:rPr lang="en-US" sz="1800" b="1" dirty="0">
                <a:solidFill>
                  <a:srgbClr val="111111"/>
                </a:solidFill>
                <a:effectLst/>
                <a:latin typeface="Times New Roman" panose="02020603050405020304" pitchFamily="18" charset="0"/>
                <a:ea typeface="Times New Roman" panose="02020603050405020304" pitchFamily="18" charset="0"/>
              </a:rPr>
              <a:t>Key – Value databases</a:t>
            </a:r>
            <a:r>
              <a:rPr lang="en-US" sz="1800" dirty="0">
                <a:solidFill>
                  <a:srgbClr val="111111"/>
                </a:solidFill>
                <a:effectLst/>
                <a:latin typeface="Times New Roman" panose="02020603050405020304" pitchFamily="18" charset="0"/>
                <a:ea typeface="Times New Roman" panose="02020603050405020304" pitchFamily="18" charset="0"/>
              </a:rPr>
              <a:t>: NoSQL </a:t>
            </a:r>
            <a:r>
              <a:rPr lang="en-US" sz="1800" dirty="0" err="1">
                <a:solidFill>
                  <a:srgbClr val="111111"/>
                </a:solidFill>
                <a:effectLst/>
                <a:latin typeface="Times New Roman" panose="02020603050405020304" pitchFamily="18" charset="0"/>
                <a:ea typeface="Times New Roman" panose="02020603050405020304" pitchFamily="18" charset="0"/>
              </a:rPr>
              <a:t>loại</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này</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khá</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đơn</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giản</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vì</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mỗi</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mục</a:t>
            </a:r>
            <a:r>
              <a:rPr lang="en-US" sz="1800" dirty="0">
                <a:solidFill>
                  <a:srgbClr val="111111"/>
                </a:solidFill>
                <a:effectLst/>
                <a:latin typeface="Times New Roman" panose="02020603050405020304" pitchFamily="18" charset="0"/>
                <a:ea typeface="Times New Roman" panose="02020603050405020304" pitchFamily="18" charset="0"/>
              </a:rPr>
              <a:t> của nó </a:t>
            </a:r>
            <a:r>
              <a:rPr lang="en-US" sz="1800" dirty="0" err="1">
                <a:solidFill>
                  <a:srgbClr val="111111"/>
                </a:solidFill>
                <a:effectLst/>
                <a:latin typeface="Times New Roman" panose="02020603050405020304" pitchFamily="18" charset="0"/>
                <a:ea typeface="Times New Roman" panose="02020603050405020304" pitchFamily="18" charset="0"/>
              </a:rPr>
              <a:t>chỉ</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chứa</a:t>
            </a:r>
            <a:r>
              <a:rPr lang="en-US" sz="1800" dirty="0">
                <a:solidFill>
                  <a:srgbClr val="111111"/>
                </a:solidFill>
                <a:effectLst/>
                <a:latin typeface="Times New Roman" panose="02020603050405020304" pitchFamily="18" charset="0"/>
                <a:ea typeface="Times New Roman" panose="02020603050405020304" pitchFamily="18" charset="0"/>
              </a:rPr>
              <a:t> key </a:t>
            </a:r>
            <a:r>
              <a:rPr lang="en-US" sz="1800" dirty="0" err="1">
                <a:solidFill>
                  <a:srgbClr val="111111"/>
                </a:solidFill>
                <a:effectLst/>
                <a:latin typeface="Times New Roman" panose="02020603050405020304" pitchFamily="18" charset="0"/>
                <a:ea typeface="Times New Roman" panose="02020603050405020304" pitchFamily="18" charset="0"/>
              </a:rPr>
              <a:t>và</a:t>
            </a:r>
            <a:r>
              <a:rPr lang="en-US" sz="1800" dirty="0">
                <a:solidFill>
                  <a:srgbClr val="111111"/>
                </a:solidFill>
                <a:effectLst/>
                <a:latin typeface="Times New Roman" panose="02020603050405020304" pitchFamily="18" charset="0"/>
                <a:ea typeface="Times New Roman" panose="02020603050405020304" pitchFamily="18" charset="0"/>
              </a:rPr>
              <a:t> value.</a:t>
            </a:r>
          </a:p>
          <a:p>
            <a:pPr marL="342900" marR="0" lvl="0" indent="-342900" algn="just">
              <a:lnSpc>
                <a:spcPct val="150000"/>
              </a:lnSpc>
              <a:spcBef>
                <a:spcPts val="600"/>
              </a:spcBef>
              <a:spcAft>
                <a:spcPts val="0"/>
              </a:spcAft>
              <a:buSzPts val="1000"/>
              <a:buFont typeface="Symbol" panose="05050102010706020507" pitchFamily="18" charset="2"/>
              <a:buChar char=""/>
              <a:tabLst>
                <a:tab pos="457200" algn="l"/>
              </a:tabLst>
            </a:pPr>
            <a:r>
              <a:rPr lang="en-US" sz="1800" b="1" dirty="0">
                <a:solidFill>
                  <a:srgbClr val="111111"/>
                </a:solidFill>
                <a:effectLst/>
                <a:latin typeface="Times New Roman" panose="02020603050405020304" pitchFamily="18" charset="0"/>
                <a:ea typeface="Times New Roman" panose="02020603050405020304" pitchFamily="18" charset="0"/>
              </a:rPr>
              <a:t>Wide-column stores</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Dữ</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liệu</a:t>
            </a:r>
            <a:r>
              <a:rPr lang="en-US" sz="1800" dirty="0">
                <a:solidFill>
                  <a:srgbClr val="111111"/>
                </a:solidFill>
                <a:effectLst/>
                <a:latin typeface="Times New Roman" panose="02020603050405020304" pitchFamily="18" charset="0"/>
                <a:ea typeface="Times New Roman" panose="02020603050405020304" pitchFamily="18" charset="0"/>
              </a:rPr>
              <a:t> ở NoSQL </a:t>
            </a:r>
            <a:r>
              <a:rPr lang="en-US" sz="1800" dirty="0" err="1">
                <a:solidFill>
                  <a:srgbClr val="111111"/>
                </a:solidFill>
                <a:effectLst/>
                <a:latin typeface="Times New Roman" panose="02020603050405020304" pitchFamily="18" charset="0"/>
                <a:ea typeface="Times New Roman" panose="02020603050405020304" pitchFamily="18" charset="0"/>
              </a:rPr>
              <a:t>loại</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này</a:t>
            </a:r>
            <a:r>
              <a:rPr lang="en-US" sz="1800" dirty="0">
                <a:solidFill>
                  <a:srgbClr val="111111"/>
                </a:solidFill>
                <a:effectLst/>
                <a:latin typeface="Times New Roman" panose="02020603050405020304" pitchFamily="18" charset="0"/>
                <a:ea typeface="Times New Roman" panose="02020603050405020304" pitchFamily="18" charset="0"/>
              </a:rPr>
              <a:t> được </a:t>
            </a:r>
            <a:r>
              <a:rPr lang="en-US" sz="1800" dirty="0" err="1">
                <a:solidFill>
                  <a:srgbClr val="111111"/>
                </a:solidFill>
                <a:effectLst/>
                <a:latin typeface="Times New Roman" panose="02020603050405020304" pitchFamily="18" charset="0"/>
                <a:ea typeface="Times New Roman" panose="02020603050405020304" pitchFamily="18" charset="0"/>
              </a:rPr>
              <a:t>lưu</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trữ</a:t>
            </a:r>
            <a:r>
              <a:rPr lang="en-US" sz="1800" dirty="0">
                <a:solidFill>
                  <a:srgbClr val="111111"/>
                </a:solidFill>
                <a:effectLst/>
                <a:latin typeface="Times New Roman" panose="02020603050405020304" pitchFamily="18" charset="0"/>
                <a:ea typeface="Times New Roman" panose="02020603050405020304" pitchFamily="18" charset="0"/>
              </a:rPr>
              <a:t> trong </a:t>
            </a:r>
            <a:r>
              <a:rPr lang="en-US" sz="1800" dirty="0" err="1">
                <a:solidFill>
                  <a:srgbClr val="111111"/>
                </a:solidFill>
                <a:effectLst/>
                <a:latin typeface="Times New Roman" panose="02020603050405020304" pitchFamily="18" charset="0"/>
                <a:ea typeface="Times New Roman" panose="02020603050405020304" pitchFamily="18" charset="0"/>
              </a:rPr>
              <a:t>bảng</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cột</a:t>
            </a:r>
            <a:r>
              <a:rPr lang="en-US" sz="1800" dirty="0">
                <a:solidFill>
                  <a:srgbClr val="111111"/>
                </a:solidFill>
                <a:effectLst/>
                <a:latin typeface="Times New Roman" panose="02020603050405020304" pitchFamily="18" charset="0"/>
                <a:ea typeface="Times New Roman" panose="02020603050405020304" pitchFamily="18" charset="0"/>
              </a:rPr>
              <a:t> động </a:t>
            </a:r>
            <a:r>
              <a:rPr lang="en-US" sz="1800" dirty="0" err="1">
                <a:solidFill>
                  <a:srgbClr val="111111"/>
                </a:solidFill>
                <a:effectLst/>
                <a:latin typeface="Times New Roman" panose="02020603050405020304" pitchFamily="18" charset="0"/>
                <a:ea typeface="Times New Roman" panose="02020603050405020304" pitchFamily="18" charset="0"/>
              </a:rPr>
              <a:t>và</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hàng</a:t>
            </a:r>
            <a:r>
              <a:rPr lang="en-US" sz="1800" dirty="0">
                <a:solidFill>
                  <a:srgbClr val="111111"/>
                </a:solidFill>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600"/>
              </a:spcBef>
              <a:spcAft>
                <a:spcPts val="0"/>
              </a:spcAft>
              <a:buSzPts val="1000"/>
              <a:buFont typeface="Symbol" panose="05050102010706020507" pitchFamily="18" charset="2"/>
              <a:buChar char=""/>
              <a:tabLst>
                <a:tab pos="457200" algn="l"/>
              </a:tabLst>
            </a:pPr>
            <a:r>
              <a:rPr lang="en-US" sz="1800" b="1" dirty="0">
                <a:solidFill>
                  <a:srgbClr val="111111"/>
                </a:solidFill>
                <a:effectLst/>
                <a:latin typeface="Times New Roman" panose="02020603050405020304" pitchFamily="18" charset="0"/>
                <a:ea typeface="Times New Roman" panose="02020603050405020304" pitchFamily="18" charset="0"/>
              </a:rPr>
              <a:t>Graph databases</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Dữ</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liệu</a:t>
            </a:r>
            <a:r>
              <a:rPr lang="en-US" sz="1800" dirty="0">
                <a:solidFill>
                  <a:srgbClr val="111111"/>
                </a:solidFill>
                <a:effectLst/>
                <a:latin typeface="Times New Roman" panose="02020603050405020304" pitchFamily="18" charset="0"/>
                <a:ea typeface="Times New Roman" panose="02020603050405020304" pitchFamily="18" charset="0"/>
              </a:rPr>
              <a:t> ở Graph databases được </a:t>
            </a:r>
            <a:r>
              <a:rPr lang="en-US" sz="1800" dirty="0" err="1">
                <a:solidFill>
                  <a:srgbClr val="111111"/>
                </a:solidFill>
                <a:effectLst/>
                <a:latin typeface="Times New Roman" panose="02020603050405020304" pitchFamily="18" charset="0"/>
                <a:ea typeface="Times New Roman" panose="02020603050405020304" pitchFamily="18" charset="0"/>
              </a:rPr>
              <a:t>lưu</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trữ</a:t>
            </a:r>
            <a:r>
              <a:rPr lang="en-US" sz="1800" dirty="0">
                <a:solidFill>
                  <a:srgbClr val="111111"/>
                </a:solidFill>
                <a:effectLst/>
                <a:latin typeface="Times New Roman" panose="02020603050405020304" pitchFamily="18" charset="0"/>
                <a:ea typeface="Times New Roman" panose="02020603050405020304" pitchFamily="18" charset="0"/>
              </a:rPr>
              <a:t> trong </a:t>
            </a:r>
            <a:r>
              <a:rPr lang="en-US" sz="1800" dirty="0" err="1">
                <a:solidFill>
                  <a:srgbClr val="111111"/>
                </a:solidFill>
                <a:effectLst/>
                <a:latin typeface="Times New Roman" panose="02020603050405020304" pitchFamily="18" charset="0"/>
                <a:ea typeface="Times New Roman" panose="02020603050405020304" pitchFamily="18" charset="0"/>
              </a:rPr>
              <a:t>các</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nút</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và</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các</a:t>
            </a:r>
            <a:r>
              <a:rPr lang="en-US" sz="1800" dirty="0">
                <a:solidFill>
                  <a:srgbClr val="111111"/>
                </a:solidFill>
                <a:effectLst/>
                <a:latin typeface="Times New Roman" panose="02020603050405020304" pitchFamily="18" charset="0"/>
                <a:ea typeface="Times New Roman" panose="02020603050405020304" pitchFamily="18" charset="0"/>
              </a:rPr>
              <a:t> </a:t>
            </a:r>
            <a:r>
              <a:rPr lang="en-US" sz="1800" dirty="0" err="1">
                <a:solidFill>
                  <a:srgbClr val="111111"/>
                </a:solidFill>
                <a:effectLst/>
                <a:latin typeface="Times New Roman" panose="02020603050405020304" pitchFamily="18" charset="0"/>
                <a:ea typeface="Times New Roman" panose="02020603050405020304" pitchFamily="18" charset="0"/>
              </a:rPr>
              <a:t>cạnh</a:t>
            </a:r>
            <a:r>
              <a:rPr lang="en-US" sz="1800" dirty="0">
                <a:solidFill>
                  <a:srgbClr val="111111"/>
                </a:solidFill>
                <a:effectLst/>
                <a:latin typeface="Times New Roman" panose="02020603050405020304" pitchFamily="18" charset="0"/>
                <a:ea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dirty="0"/>
          </a:p>
        </p:txBody>
      </p:sp>
    </p:spTree>
    <p:extLst>
      <p:ext uri="{BB962C8B-B14F-4D97-AF65-F5344CB8AC3E}">
        <p14:creationId xmlns:p14="http://schemas.microsoft.com/office/powerpoint/2010/main" val="4280820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lnSpc>
                <a:spcPct val="150000"/>
              </a:lnSpc>
              <a:spcBef>
                <a:spcPts val="600"/>
              </a:spcBef>
              <a:spcAft>
                <a:spcPts val="0"/>
              </a:spcAft>
              <a:buSzPts val="1000"/>
              <a:buFont typeface="Symbol" panose="05050102010706020507" pitchFamily="18" charset="2"/>
              <a:buNone/>
              <a:tabLst>
                <a:tab pos="457200" algn="l"/>
              </a:tabLst>
            </a:pP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18</a:t>
            </a:fld>
            <a:endParaRPr lang="en-US" dirty="0"/>
          </a:p>
        </p:txBody>
      </p:sp>
    </p:spTree>
    <p:extLst>
      <p:ext uri="{BB962C8B-B14F-4D97-AF65-F5344CB8AC3E}">
        <p14:creationId xmlns:p14="http://schemas.microsoft.com/office/powerpoint/2010/main" val="2002108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lnSpc>
                <a:spcPct val="150000"/>
              </a:lnSpc>
              <a:spcBef>
                <a:spcPts val="600"/>
              </a:spcBef>
              <a:spcAft>
                <a:spcPts val="0"/>
              </a:spcAft>
              <a:buSzPts val="1000"/>
              <a:buFont typeface="Symbol" panose="05050102010706020507" pitchFamily="18" charset="2"/>
              <a:buNone/>
              <a:tabLst>
                <a:tab pos="457200" algn="l"/>
              </a:tabLst>
            </a:pP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19</a:t>
            </a:fld>
            <a:endParaRPr lang="en-US" dirty="0"/>
          </a:p>
        </p:txBody>
      </p:sp>
    </p:spTree>
    <p:extLst>
      <p:ext uri="{BB962C8B-B14F-4D97-AF65-F5344CB8AC3E}">
        <p14:creationId xmlns:p14="http://schemas.microsoft.com/office/powerpoint/2010/main" val="3454714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lnSpc>
                <a:spcPct val="150000"/>
              </a:lnSpc>
              <a:spcBef>
                <a:spcPts val="600"/>
              </a:spcBef>
              <a:spcAft>
                <a:spcPts val="0"/>
              </a:spcAft>
              <a:buSzPts val="1000"/>
              <a:buFont typeface="Symbol" panose="05050102010706020507" pitchFamily="18" charset="2"/>
              <a:buNone/>
              <a:tabLst>
                <a:tab pos="457200" algn="l"/>
              </a:tabLst>
            </a:pP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20</a:t>
            </a:fld>
            <a:endParaRPr lang="en-US" dirty="0"/>
          </a:p>
        </p:txBody>
      </p:sp>
    </p:spTree>
    <p:extLst>
      <p:ext uri="{BB962C8B-B14F-4D97-AF65-F5344CB8AC3E}">
        <p14:creationId xmlns:p14="http://schemas.microsoft.com/office/powerpoint/2010/main" val="2740183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lnSpc>
                <a:spcPct val="150000"/>
              </a:lnSpc>
              <a:spcBef>
                <a:spcPts val="600"/>
              </a:spcBef>
              <a:spcAft>
                <a:spcPts val="0"/>
              </a:spcAft>
              <a:buSzPts val="1000"/>
              <a:buFont typeface="Symbol" panose="05050102010706020507" pitchFamily="18" charset="2"/>
              <a:buNone/>
              <a:tabLst>
                <a:tab pos="457200" algn="l"/>
              </a:tabLst>
            </a:pP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21</a:t>
            </a:fld>
            <a:endParaRPr lang="en-US" dirty="0"/>
          </a:p>
        </p:txBody>
      </p:sp>
    </p:spTree>
    <p:extLst>
      <p:ext uri="{BB962C8B-B14F-4D97-AF65-F5344CB8AC3E}">
        <p14:creationId xmlns:p14="http://schemas.microsoft.com/office/powerpoint/2010/main" val="4142664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lnSpc>
                <a:spcPct val="150000"/>
              </a:lnSpc>
              <a:spcBef>
                <a:spcPts val="600"/>
              </a:spcBef>
              <a:spcAft>
                <a:spcPts val="0"/>
              </a:spcAft>
              <a:buSzPts val="1000"/>
              <a:buFont typeface="Symbol" panose="05050102010706020507" pitchFamily="18" charset="2"/>
              <a:buNone/>
              <a:tabLst>
                <a:tab pos="457200" algn="l"/>
              </a:tabLst>
            </a:pP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22</a:t>
            </a:fld>
            <a:endParaRPr lang="en-US" dirty="0"/>
          </a:p>
        </p:txBody>
      </p:sp>
    </p:spTree>
    <p:extLst>
      <p:ext uri="{BB962C8B-B14F-4D97-AF65-F5344CB8AC3E}">
        <p14:creationId xmlns:p14="http://schemas.microsoft.com/office/powerpoint/2010/main" val="4126849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3278755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được chứng nhận cho hệ điều hành trung tâm dữ liệu (DC/HĐH)</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tích hợp với các vi dịch vụ JavaScript gốc trực tiếp trên đầu trang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Nó có AQL của riêng nó (Ngôn ngữ truy vấn ArangoDB)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Công cụ tìm kiếm kết hợp khả năng truy xuất Boolean với các thành phần phân loại tổng quát cho phép truy xuất dữ liệu dựa trên mô hình không gian vectơ chính xác</a:t>
            </a: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23</a:t>
            </a:fld>
            <a:endParaRPr lang="en-US" dirty="0"/>
          </a:p>
        </p:txBody>
      </p:sp>
    </p:spTree>
    <p:extLst>
      <p:ext uri="{BB962C8B-B14F-4D97-AF65-F5344CB8AC3E}">
        <p14:creationId xmlns:p14="http://schemas.microsoft.com/office/powerpoint/2010/main" val="260580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được chứng nhận cho hệ điều hành trung tâm dữ liệu (DC/HĐH)</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tích hợp với các vi dịch vụ JavaScript gốc trực tiếp trên đầu trang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Nó có AQL của riêng nó (Ngôn ngữ truy vấn ArangoDB)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Công cụ tìm kiếm kết hợp khả năng truy xuất Boolean với các thành phần phân loại tổng quát cho phép truy xuất dữ liệu dựa trên mô hình không gian vectơ chính xác</a:t>
            </a: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24</a:t>
            </a:fld>
            <a:endParaRPr lang="en-US" dirty="0"/>
          </a:p>
        </p:txBody>
      </p:sp>
    </p:spTree>
    <p:extLst>
      <p:ext uri="{BB962C8B-B14F-4D97-AF65-F5344CB8AC3E}">
        <p14:creationId xmlns:p14="http://schemas.microsoft.com/office/powerpoint/2010/main" val="145469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được chứng nhận cho hệ điều hành trung tâm dữ liệu (DC/HĐH)</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tích hợp với các vi dịch vụ JavaScript gốc trực tiếp trên đầu trang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Nó có AQL của riêng nó (Ngôn ngữ truy vấn ArangoDB)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Công cụ tìm kiếm kết hợp khả năng truy xuất Boolean với các thành phần phân loại tổng quát cho phép truy xuất dữ liệu dựa trên mô hình không gian vectơ chính xác</a:t>
            </a: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25</a:t>
            </a:fld>
            <a:endParaRPr lang="en-US" dirty="0"/>
          </a:p>
        </p:txBody>
      </p:sp>
    </p:spTree>
    <p:extLst>
      <p:ext uri="{BB962C8B-B14F-4D97-AF65-F5344CB8AC3E}">
        <p14:creationId xmlns:p14="http://schemas.microsoft.com/office/powerpoint/2010/main" val="1189421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được chứng nhận cho hệ điều hành trung tâm dữ liệu (DC/HĐH)</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tích hợp với các vi dịch vụ JavaScript gốc trực tiếp trên đầu trang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Nó có AQL của riêng nó (Ngôn ngữ truy vấn ArangoDB)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Công cụ tìm kiếm kết hợp khả năng truy xuất Boolean với các thành phần phân loại tổng quát cho phép truy xuất dữ liệu dựa trên mô hình không gian vectơ chính xác</a:t>
            </a: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26</a:t>
            </a:fld>
            <a:endParaRPr lang="en-US" dirty="0"/>
          </a:p>
        </p:txBody>
      </p:sp>
    </p:spTree>
    <p:extLst>
      <p:ext uri="{BB962C8B-B14F-4D97-AF65-F5344CB8AC3E}">
        <p14:creationId xmlns:p14="http://schemas.microsoft.com/office/powerpoint/2010/main" val="3308696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được chứng nhận cho hệ điều hành trung tâm dữ liệu (DC/HĐH)</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tích hợp với các vi dịch vụ JavaScript gốc trực tiếp trên đầu trang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Nó có AQL của riêng nó (Ngôn ngữ truy vấn ArangoDB)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Công cụ tìm kiếm kết hợp khả năng truy xuất Boolean với các thành phần phân loại tổng quát cho phép truy xuất dữ liệu dựa trên mô hình không gian vectơ chính xác</a:t>
            </a: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27</a:t>
            </a:fld>
            <a:endParaRPr lang="en-US" dirty="0"/>
          </a:p>
        </p:txBody>
      </p:sp>
    </p:spTree>
    <p:extLst>
      <p:ext uri="{BB962C8B-B14F-4D97-AF65-F5344CB8AC3E}">
        <p14:creationId xmlns:p14="http://schemas.microsoft.com/office/powerpoint/2010/main" val="2899182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được chứng nhận cho hệ điều hành trung tâm dữ liệu (DC/HĐH)</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tích hợp với các vi dịch vụ JavaScript gốc trực tiếp trên đầu trang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Nó có AQL của riêng nó (Ngôn ngữ truy vấn ArangoDB)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Công cụ tìm kiếm kết hợp khả năng truy xuất Boolean với các thành phần phân loại tổng quát cho phép truy xuất dữ liệu dựa trên mô hình không gian vectơ chính xác</a:t>
            </a: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28</a:t>
            </a:fld>
            <a:endParaRPr lang="en-US" dirty="0"/>
          </a:p>
        </p:txBody>
      </p:sp>
    </p:spTree>
    <p:extLst>
      <p:ext uri="{BB962C8B-B14F-4D97-AF65-F5344CB8AC3E}">
        <p14:creationId xmlns:p14="http://schemas.microsoft.com/office/powerpoint/2010/main" val="311280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được chứng nhận cho hệ điều hành trung tâm dữ liệu (DC/HĐH)</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tích hợp với các vi dịch vụ JavaScript gốc trực tiếp trên đầu trang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Nó có AQL của riêng nó (Ngôn ngữ truy vấn ArangoDB)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Công cụ tìm kiếm kết hợp khả năng truy xuất Boolean với các thành phần phân loại tổng quát cho phép truy xuất dữ liệu dựa trên mô hình không gian vectơ chính xác</a:t>
            </a: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29</a:t>
            </a:fld>
            <a:endParaRPr lang="en-US" dirty="0"/>
          </a:p>
        </p:txBody>
      </p:sp>
    </p:spTree>
    <p:extLst>
      <p:ext uri="{BB962C8B-B14F-4D97-AF65-F5344CB8AC3E}">
        <p14:creationId xmlns:p14="http://schemas.microsoft.com/office/powerpoint/2010/main" val="501069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được chứng nhận cho hệ điều hành trung tâm dữ liệu (DC/HĐH)</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tích hợp với các vi dịch vụ JavaScript gốc trực tiếp trên đầu trang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Nó có AQL của riêng nó (Ngôn ngữ truy vấn ArangoDB)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Công cụ tìm kiếm kết hợp khả năng truy xuất Boolean với các thành phần phân loại tổng quát cho phép truy xuất dữ liệu dựa trên mô hình không gian vectơ chính xác</a:t>
            </a: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30</a:t>
            </a:fld>
            <a:endParaRPr lang="en-US" dirty="0"/>
          </a:p>
        </p:txBody>
      </p:sp>
    </p:spTree>
    <p:extLst>
      <p:ext uri="{BB962C8B-B14F-4D97-AF65-F5344CB8AC3E}">
        <p14:creationId xmlns:p14="http://schemas.microsoft.com/office/powerpoint/2010/main" val="1604079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được chứng nhận cho hệ điều hành trung tâm dữ liệu (DC/HĐH)</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tích hợp với các vi dịch vụ JavaScript gốc trực tiếp trên đầu trang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Nó có AQL của riêng nó (Ngôn ngữ truy vấn ArangoDB)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Công cụ tìm kiếm kết hợp khả năng truy xuất Boolean với các thành phần phân loại tổng quát cho phép truy xuất dữ liệu dựa trên mô hình không gian vectơ chính xác</a:t>
            </a: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31</a:t>
            </a:fld>
            <a:endParaRPr lang="en-US" dirty="0"/>
          </a:p>
        </p:txBody>
      </p:sp>
    </p:spTree>
    <p:extLst>
      <p:ext uri="{BB962C8B-B14F-4D97-AF65-F5344CB8AC3E}">
        <p14:creationId xmlns:p14="http://schemas.microsoft.com/office/powerpoint/2010/main" val="160553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32</a:t>
            </a:fld>
            <a:endParaRPr lang="en-US" dirty="0"/>
          </a:p>
        </p:txBody>
      </p:sp>
    </p:spTree>
    <p:extLst>
      <p:ext uri="{BB962C8B-B14F-4D97-AF65-F5344CB8AC3E}">
        <p14:creationId xmlns:p14="http://schemas.microsoft.com/office/powerpoint/2010/main" val="2781863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Số lượng dữ liệu được tạo ra và lưu trữ. Kích thước của dữ liệu xác định giá trị và tiềm năng insight - và liệu nó có thể thực sự được coi là dữ liệu lớn hay không.</a:t>
            </a: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1116053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33</a:t>
            </a:fld>
            <a:endParaRPr lang="en-US" dirty="0"/>
          </a:p>
        </p:txBody>
      </p:sp>
    </p:spTree>
    <p:extLst>
      <p:ext uri="{BB962C8B-B14F-4D97-AF65-F5344CB8AC3E}">
        <p14:creationId xmlns:p14="http://schemas.microsoft.com/office/powerpoint/2010/main" val="3067472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được chứng nhận cho hệ điều hành trung tâm dữ liệu (DC/HĐH)</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tích hợp với các vi dịch vụ JavaScript gốc trực tiếp trên đầu trang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Nó có AQL của riêng nó (Ngôn ngữ truy vấn ArangoDB) </a:t>
            </a:r>
          </a:p>
          <a:p>
            <a:pPr marL="285750" indent="-285750" algn="just">
              <a:lnSpc>
                <a:spcPct val="150000"/>
              </a:lnSpc>
              <a:buFont typeface="Arial" panose="020B0604020202020204" pitchFamily="34" charset="0"/>
              <a:buChar char="•"/>
            </a:pPr>
            <a:r>
              <a:rPr lang="vi-VN" sz="18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Công cụ tìm kiếm kết hợp khả năng truy xuất Boolean với các thành phần phân loại tổng quát cho phép truy xuất dữ liệu dựa trên mô hình không gian vectơ chính xác</a:t>
            </a:r>
            <a:endParaRPr lang="en-US" sz="1800" dirty="0">
              <a:solidFill>
                <a:srgbClr val="111111"/>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34</a:t>
            </a:fld>
            <a:endParaRPr lang="en-US" dirty="0"/>
          </a:p>
        </p:txBody>
      </p:sp>
    </p:spTree>
    <p:extLst>
      <p:ext uri="{BB962C8B-B14F-4D97-AF65-F5344CB8AC3E}">
        <p14:creationId xmlns:p14="http://schemas.microsoft.com/office/powerpoint/2010/main" val="3267550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02122"/>
                </a:solidFill>
                <a:effectLst/>
                <a:latin typeface="Times New Roman" panose="02020603050405020304" pitchFamily="18" charset="0"/>
                <a:ea typeface="Times New Roman" panose="02020603050405020304" pitchFamily="18" charset="0"/>
              </a:rPr>
              <a:t>Trong </a:t>
            </a:r>
            <a:r>
              <a:rPr lang="en-US" sz="1800" dirty="0" err="1">
                <a:solidFill>
                  <a:srgbClr val="202122"/>
                </a:solidFill>
                <a:effectLst/>
                <a:latin typeface="Times New Roman" panose="02020603050405020304" pitchFamily="18" charset="0"/>
                <a:ea typeface="Times New Roman" panose="02020603050405020304" pitchFamily="18" charset="0"/>
              </a:rPr>
              <a:t>trường</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hợp</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này</a:t>
            </a:r>
            <a:r>
              <a:rPr lang="en-US" sz="1800" dirty="0">
                <a:solidFill>
                  <a:srgbClr val="202122"/>
                </a:solidFill>
                <a:effectLst/>
                <a:latin typeface="Times New Roman" panose="02020603050405020304" pitchFamily="18" charset="0"/>
                <a:ea typeface="Times New Roman" panose="02020603050405020304" pitchFamily="18" charset="0"/>
              </a:rPr>
              <a:t> nghĩa </a:t>
            </a:r>
            <a:r>
              <a:rPr lang="en-US" sz="1800" dirty="0" err="1">
                <a:solidFill>
                  <a:srgbClr val="202122"/>
                </a:solidFill>
                <a:effectLst/>
                <a:latin typeface="Times New Roman" panose="02020603050405020304" pitchFamily="18" charset="0"/>
                <a:ea typeface="Times New Roman" panose="02020603050405020304" pitchFamily="18" charset="0"/>
              </a:rPr>
              <a:t>là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tốc</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độ</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các</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dữ</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liệu</a:t>
            </a:r>
            <a:r>
              <a:rPr lang="en-US" sz="1800" dirty="0">
                <a:solidFill>
                  <a:srgbClr val="202122"/>
                </a:solidFill>
                <a:effectLst/>
                <a:latin typeface="Times New Roman" panose="02020603050405020304" pitchFamily="18" charset="0"/>
                <a:ea typeface="Times New Roman" panose="02020603050405020304" pitchFamily="18" charset="0"/>
              </a:rPr>
              <a:t> được </a:t>
            </a:r>
            <a:r>
              <a:rPr lang="en-US" sz="1800" dirty="0" err="1">
                <a:solidFill>
                  <a:srgbClr val="202122"/>
                </a:solidFill>
                <a:effectLst/>
                <a:latin typeface="Times New Roman" panose="02020603050405020304" pitchFamily="18" charset="0"/>
                <a:ea typeface="Times New Roman" panose="02020603050405020304" pitchFamily="18" charset="0"/>
              </a:rPr>
              <a:t>tạo</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ra</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xử</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lý</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để</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đáp</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ứng</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các</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nhu</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cầu</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thách</a:t>
            </a:r>
            <a:r>
              <a:rPr lang="en-US" sz="1800" dirty="0">
                <a:solidFill>
                  <a:srgbClr val="202122"/>
                </a:solidFill>
                <a:effectLst/>
                <a:latin typeface="Times New Roman" panose="02020603050405020304" pitchFamily="18" charset="0"/>
                <a:ea typeface="Times New Roman" panose="02020603050405020304" pitchFamily="18" charset="0"/>
              </a:rPr>
              <a:t> thức </a:t>
            </a:r>
            <a:r>
              <a:rPr lang="en-US" sz="1800" dirty="0" err="1">
                <a:solidFill>
                  <a:srgbClr val="202122"/>
                </a:solidFill>
                <a:effectLst/>
                <a:latin typeface="Times New Roman" panose="02020603050405020304" pitchFamily="18" charset="0"/>
                <a:ea typeface="Times New Roman" panose="02020603050405020304" pitchFamily="18" charset="0"/>
              </a:rPr>
              <a:t>trên</a:t>
            </a:r>
            <a:r>
              <a:rPr lang="en-US" sz="1800" dirty="0">
                <a:solidFill>
                  <a:srgbClr val="202122"/>
                </a:solidFill>
                <a:effectLst/>
                <a:latin typeface="Times New Roman" panose="02020603050405020304" pitchFamily="18" charset="0"/>
                <a:ea typeface="Times New Roman" panose="02020603050405020304" pitchFamily="18" charset="0"/>
              </a:rPr>
              <a:t> con </a:t>
            </a:r>
            <a:r>
              <a:rPr lang="en-US" sz="1800" dirty="0" err="1">
                <a:solidFill>
                  <a:srgbClr val="202122"/>
                </a:solidFill>
                <a:effectLst/>
                <a:latin typeface="Times New Roman" panose="02020603050405020304" pitchFamily="18" charset="0"/>
                <a:ea typeface="Times New Roman" panose="02020603050405020304" pitchFamily="18" charset="0"/>
              </a:rPr>
              <a:t>đường</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tăng</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trưởng</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phát </a:t>
            </a:r>
            <a:r>
              <a:rPr lang="en-US" sz="1800" dirty="0" err="1">
                <a:solidFill>
                  <a:srgbClr val="202122"/>
                </a:solidFill>
                <a:effectLst/>
                <a:latin typeface="Times New Roman" panose="02020603050405020304" pitchFamily="18" charset="0"/>
                <a:ea typeface="Times New Roman" panose="02020603050405020304" pitchFamily="18" charset="0"/>
              </a:rPr>
              <a:t>triển</a:t>
            </a:r>
            <a:endParaRPr lang="en-US" sz="1800" dirty="0">
              <a:solidFill>
                <a:srgbClr val="202122"/>
              </a:solidFill>
              <a:effectLst/>
              <a:latin typeface="Times New Roman" panose="02020603050405020304" pitchFamily="18" charset="0"/>
              <a:ea typeface="Times New Roman" panose="02020603050405020304" pitchFamily="18" charset="0"/>
            </a:endParaRPr>
          </a:p>
          <a:p>
            <a:endParaRPr lang="en-US" sz="1800" dirty="0">
              <a:solidFill>
                <a:srgbClr val="202122"/>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3370171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pPr>
            <a:r>
              <a:rPr lang="en-US" sz="1800" b="1" dirty="0">
                <a:solidFill>
                  <a:srgbClr val="333333"/>
                </a:solidFill>
                <a:effectLst/>
                <a:latin typeface="Times New Roman" panose="02020603050405020304" pitchFamily="18" charset="0"/>
                <a:ea typeface="Times New Roman" panose="02020603050405020304" pitchFamily="18" charset="0"/>
              </a:rPr>
              <a:t>Variety (</a:t>
            </a:r>
            <a:r>
              <a:rPr lang="en-US" sz="1800" b="1" dirty="0" err="1">
                <a:solidFill>
                  <a:srgbClr val="333333"/>
                </a:solidFill>
                <a:effectLst/>
                <a:latin typeface="Times New Roman" panose="02020603050405020304" pitchFamily="18" charset="0"/>
                <a:ea typeface="Times New Roman" panose="02020603050405020304" pitchFamily="18" charset="0"/>
              </a:rPr>
              <a:t>dữ</a:t>
            </a:r>
            <a:r>
              <a:rPr lang="en-US" sz="1800" b="1" dirty="0">
                <a:solidFill>
                  <a:srgbClr val="333333"/>
                </a:solidFill>
                <a:effectLst/>
                <a:latin typeface="Times New Roman" panose="02020603050405020304" pitchFamily="18" charset="0"/>
                <a:ea typeface="Times New Roman" panose="02020603050405020304" pitchFamily="18" charset="0"/>
              </a:rPr>
              <a:t> </a:t>
            </a:r>
            <a:r>
              <a:rPr lang="en-US" sz="1800" b="1" dirty="0" err="1">
                <a:solidFill>
                  <a:srgbClr val="333333"/>
                </a:solidFill>
                <a:effectLst/>
                <a:latin typeface="Times New Roman" panose="02020603050405020304" pitchFamily="18" charset="0"/>
                <a:ea typeface="Times New Roman" panose="02020603050405020304" pitchFamily="18" charset="0"/>
              </a:rPr>
              <a:t>liệu</a:t>
            </a:r>
            <a:r>
              <a:rPr lang="en-US" sz="1800" b="1" dirty="0">
                <a:solidFill>
                  <a:srgbClr val="333333"/>
                </a:solidFill>
                <a:effectLst/>
                <a:latin typeface="Times New Roman" panose="02020603050405020304" pitchFamily="18" charset="0"/>
                <a:ea typeface="Times New Roman" panose="02020603050405020304" pitchFamily="18" charset="0"/>
              </a:rPr>
              <a:t> </a:t>
            </a:r>
            <a:r>
              <a:rPr lang="en-US" sz="1800" b="1" dirty="0" err="1">
                <a:solidFill>
                  <a:srgbClr val="333333"/>
                </a:solidFill>
                <a:effectLst/>
                <a:latin typeface="Times New Roman" panose="02020603050405020304" pitchFamily="18" charset="0"/>
                <a:ea typeface="Times New Roman" panose="02020603050405020304" pitchFamily="18" charset="0"/>
              </a:rPr>
              <a:t>đa</a:t>
            </a:r>
            <a:r>
              <a:rPr lang="en-US" sz="1800" b="1" dirty="0">
                <a:solidFill>
                  <a:srgbClr val="333333"/>
                </a:solidFill>
                <a:effectLst/>
                <a:latin typeface="Times New Roman" panose="02020603050405020304" pitchFamily="18" charset="0"/>
                <a:ea typeface="Times New Roman" panose="02020603050405020304" pitchFamily="18" charset="0"/>
              </a:rPr>
              <a:t> </a:t>
            </a:r>
            <a:r>
              <a:rPr lang="en-US" sz="1800" b="1" dirty="0" err="1">
                <a:solidFill>
                  <a:srgbClr val="333333"/>
                </a:solidFill>
                <a:effectLst/>
                <a:latin typeface="Times New Roman" panose="02020603050405020304" pitchFamily="18" charset="0"/>
                <a:ea typeface="Times New Roman" panose="02020603050405020304" pitchFamily="18" charset="0"/>
              </a:rPr>
              <a:t>dạng</a:t>
            </a:r>
            <a:r>
              <a:rPr lang="en-US" sz="1800" b="1"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Các</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dạng</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kiểu</a:t>
            </a:r>
            <a:r>
              <a:rPr lang="en-US" sz="1800" dirty="0">
                <a:solidFill>
                  <a:srgbClr val="202122"/>
                </a:solidFill>
                <a:effectLst/>
                <a:latin typeface="Times New Roman" panose="02020603050405020304" pitchFamily="18" charset="0"/>
                <a:ea typeface="Times New Roman" panose="02020603050405020304" pitchFamily="18" charset="0"/>
              </a:rPr>
              <a:t> của </a:t>
            </a:r>
            <a:r>
              <a:rPr lang="en-US" sz="1800" dirty="0" err="1">
                <a:solidFill>
                  <a:srgbClr val="202122"/>
                </a:solidFill>
                <a:effectLst/>
                <a:latin typeface="Times New Roman" panose="02020603050405020304" pitchFamily="18" charset="0"/>
                <a:ea typeface="Times New Roman" panose="02020603050405020304" pitchFamily="18" charset="0"/>
              </a:rPr>
              <a:t>dữ</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liệu</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Dữ</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liệu</a:t>
            </a:r>
            <a:r>
              <a:rPr lang="en-US" sz="1800" dirty="0">
                <a:solidFill>
                  <a:srgbClr val="202122"/>
                </a:solidFill>
                <a:effectLst/>
                <a:latin typeface="Times New Roman" panose="02020603050405020304" pitchFamily="18" charset="0"/>
                <a:ea typeface="Times New Roman" panose="02020603050405020304" pitchFamily="18" charset="0"/>
              </a:rPr>
              <a:t> được </a:t>
            </a:r>
            <a:r>
              <a:rPr lang="en-US" sz="1800" dirty="0" err="1">
                <a:solidFill>
                  <a:srgbClr val="202122"/>
                </a:solidFill>
                <a:effectLst/>
                <a:latin typeface="Times New Roman" panose="02020603050405020304" pitchFamily="18" charset="0"/>
                <a:ea typeface="Times New Roman" panose="02020603050405020304" pitchFamily="18" charset="0"/>
              </a:rPr>
              <a:t>thu</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thập</a:t>
            </a:r>
            <a:r>
              <a:rPr lang="en-US" sz="1800" dirty="0">
                <a:solidFill>
                  <a:srgbClr val="202122"/>
                </a:solidFill>
                <a:effectLst/>
                <a:latin typeface="Times New Roman" panose="02020603050405020304" pitchFamily="18" charset="0"/>
                <a:ea typeface="Times New Roman" panose="02020603050405020304" pitchFamily="18" charset="0"/>
              </a:rPr>
              <a:t> từ nhiều </a:t>
            </a:r>
            <a:r>
              <a:rPr lang="en-US" sz="1800" dirty="0" err="1">
                <a:solidFill>
                  <a:srgbClr val="202122"/>
                </a:solidFill>
                <a:effectLst/>
                <a:latin typeface="Times New Roman" panose="02020603050405020304" pitchFamily="18" charset="0"/>
                <a:ea typeface="Times New Roman" panose="02020603050405020304" pitchFamily="18" charset="0"/>
              </a:rPr>
              <a:t>nguồn</a:t>
            </a:r>
            <a:r>
              <a:rPr lang="en-US" sz="1800" dirty="0">
                <a:solidFill>
                  <a:srgbClr val="202122"/>
                </a:solidFill>
                <a:effectLst/>
                <a:latin typeface="Times New Roman" panose="02020603050405020304" pitchFamily="18" charset="0"/>
                <a:ea typeface="Times New Roman" panose="02020603050405020304" pitchFamily="18" charset="0"/>
              </a:rPr>
              <a:t> khác </a:t>
            </a:r>
            <a:r>
              <a:rPr lang="en-US" sz="1800" dirty="0" err="1">
                <a:solidFill>
                  <a:srgbClr val="202122"/>
                </a:solidFill>
                <a:effectLst/>
                <a:latin typeface="Times New Roman" panose="02020603050405020304" pitchFamily="18" charset="0"/>
                <a:ea typeface="Times New Roman" panose="02020603050405020304" pitchFamily="18" charset="0"/>
              </a:rPr>
              <a:t>nhau</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các</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kiểu</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dữ</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liệu</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cũng</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có</a:t>
            </a:r>
            <a:r>
              <a:rPr lang="en-US" sz="1800" dirty="0">
                <a:solidFill>
                  <a:srgbClr val="202122"/>
                </a:solidFill>
                <a:effectLst/>
                <a:latin typeface="Times New Roman" panose="02020603050405020304" pitchFamily="18" charset="0"/>
                <a:ea typeface="Times New Roman" panose="02020603050405020304" pitchFamily="18" charset="0"/>
              </a:rPr>
              <a:t> rất nhiều </a:t>
            </a:r>
            <a:r>
              <a:rPr lang="en-US" sz="1800" dirty="0" err="1">
                <a:solidFill>
                  <a:srgbClr val="202122"/>
                </a:solidFill>
                <a:effectLst/>
                <a:latin typeface="Times New Roman" panose="02020603050405020304" pitchFamily="18" charset="0"/>
                <a:ea typeface="Times New Roman" panose="02020603050405020304" pitchFamily="18" charset="0"/>
              </a:rPr>
              <a:t>cấu</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trúc</a:t>
            </a:r>
            <a:r>
              <a:rPr lang="en-US" sz="1800" dirty="0">
                <a:solidFill>
                  <a:srgbClr val="202122"/>
                </a:solidFill>
                <a:effectLst/>
                <a:latin typeface="Times New Roman" panose="02020603050405020304" pitchFamily="18" charset="0"/>
                <a:ea typeface="Times New Roman" panose="02020603050405020304" pitchFamily="18" charset="0"/>
              </a:rPr>
              <a:t> khác </a:t>
            </a:r>
            <a:r>
              <a:rPr lang="en-US" sz="1800" dirty="0" err="1">
                <a:solidFill>
                  <a:srgbClr val="202122"/>
                </a:solidFill>
                <a:effectLst/>
                <a:latin typeface="Times New Roman" panose="02020603050405020304" pitchFamily="18" charset="0"/>
                <a:ea typeface="Times New Roman" panose="02020603050405020304" pitchFamily="18" charset="0"/>
              </a:rPr>
              <a:t>nhau</a:t>
            </a:r>
            <a:r>
              <a:rPr lang="en-US" sz="1800" dirty="0">
                <a:solidFill>
                  <a:srgbClr val="202122"/>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3359015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600"/>
              </a:spcBef>
              <a:spcAft>
                <a:spcPts val="600"/>
              </a:spcAft>
              <a:buFont typeface="Arial" panose="020B0604020202020204" pitchFamily="34" charset="0"/>
              <a:buChar char="-"/>
            </a:pPr>
            <a:r>
              <a:rPr lang="en-US" sz="1800" b="1" dirty="0">
                <a:solidFill>
                  <a:srgbClr val="202122"/>
                </a:solidFill>
                <a:effectLst/>
                <a:latin typeface="Times New Roman" panose="02020603050405020304" pitchFamily="18" charset="0"/>
                <a:ea typeface="Times New Roman" panose="02020603050405020304" pitchFamily="18" charset="0"/>
              </a:rPr>
              <a:t>Veracity (</a:t>
            </a:r>
            <a:r>
              <a:rPr lang="en-US" sz="1800" b="1" dirty="0" err="1">
                <a:solidFill>
                  <a:srgbClr val="202122"/>
                </a:solidFill>
                <a:effectLst/>
                <a:latin typeface="Times New Roman" panose="02020603050405020304" pitchFamily="18" charset="0"/>
                <a:ea typeface="Times New Roman" panose="02020603050405020304" pitchFamily="18" charset="0"/>
              </a:rPr>
              <a:t>Tính</a:t>
            </a:r>
            <a:r>
              <a:rPr lang="en-US" sz="1800" b="1" dirty="0">
                <a:solidFill>
                  <a:srgbClr val="202122"/>
                </a:solidFill>
                <a:effectLst/>
                <a:latin typeface="Times New Roman" panose="02020603050405020304" pitchFamily="18" charset="0"/>
                <a:ea typeface="Times New Roman" panose="02020603050405020304" pitchFamily="18" charset="0"/>
              </a:rPr>
              <a:t> </a:t>
            </a:r>
            <a:r>
              <a:rPr lang="en-US" sz="1800" b="1" dirty="0" err="1">
                <a:solidFill>
                  <a:srgbClr val="202122"/>
                </a:solidFill>
                <a:effectLst/>
                <a:latin typeface="Times New Roman" panose="02020603050405020304" pitchFamily="18" charset="0"/>
                <a:ea typeface="Times New Roman" panose="02020603050405020304" pitchFamily="18" charset="0"/>
              </a:rPr>
              <a:t>xác</a:t>
            </a:r>
            <a:r>
              <a:rPr lang="en-US" sz="1800" b="1" dirty="0">
                <a:solidFill>
                  <a:srgbClr val="202122"/>
                </a:solidFill>
                <a:effectLst/>
                <a:latin typeface="Times New Roman" panose="02020603050405020304" pitchFamily="18" charset="0"/>
                <a:ea typeface="Times New Roman" panose="02020603050405020304" pitchFamily="18" charset="0"/>
              </a:rPr>
              <a:t> </a:t>
            </a:r>
            <a:r>
              <a:rPr lang="en-US" sz="1800" b="1" dirty="0" err="1">
                <a:solidFill>
                  <a:srgbClr val="202122"/>
                </a:solidFill>
                <a:effectLst/>
                <a:latin typeface="Times New Roman" panose="02020603050405020304" pitchFamily="18" charset="0"/>
                <a:ea typeface="Times New Roman" panose="02020603050405020304" pitchFamily="18" charset="0"/>
              </a:rPr>
              <a:t>thực</a:t>
            </a:r>
            <a:r>
              <a:rPr lang="en-US" sz="1800" b="1" dirty="0">
                <a:solidFill>
                  <a:srgbClr val="202122"/>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457200" marR="0">
              <a:spcBef>
                <a:spcPts val="600"/>
              </a:spcBef>
              <a:spcAft>
                <a:spcPts val="600"/>
              </a:spcAft>
            </a:pPr>
            <a:r>
              <a:rPr lang="en-US" sz="1800" dirty="0" err="1">
                <a:solidFill>
                  <a:srgbClr val="202122"/>
                </a:solidFill>
                <a:effectLst/>
                <a:latin typeface="Times New Roman" panose="02020603050405020304" pitchFamily="18" charset="0"/>
                <a:ea typeface="Times New Roman" panose="02020603050405020304" pitchFamily="18" charset="0"/>
              </a:rPr>
              <a:t>Chất</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lượng</a:t>
            </a:r>
            <a:r>
              <a:rPr lang="en-US" sz="1800" dirty="0">
                <a:solidFill>
                  <a:srgbClr val="202122"/>
                </a:solidFill>
                <a:effectLst/>
                <a:latin typeface="Times New Roman" panose="02020603050405020304" pitchFamily="18" charset="0"/>
                <a:ea typeface="Times New Roman" panose="02020603050405020304" pitchFamily="18" charset="0"/>
              </a:rPr>
              <a:t> của </a:t>
            </a:r>
            <a:r>
              <a:rPr lang="en-US" sz="1800" dirty="0" err="1">
                <a:solidFill>
                  <a:srgbClr val="202122"/>
                </a:solidFill>
                <a:effectLst/>
                <a:latin typeface="Times New Roman" panose="02020603050405020304" pitchFamily="18" charset="0"/>
                <a:ea typeface="Times New Roman" panose="02020603050405020304" pitchFamily="18" charset="0"/>
              </a:rPr>
              <a:t>dữ</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liệu</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thu</a:t>
            </a:r>
            <a:r>
              <a:rPr lang="en-US" sz="1800" dirty="0">
                <a:solidFill>
                  <a:srgbClr val="202122"/>
                </a:solidFill>
                <a:effectLst/>
                <a:latin typeface="Times New Roman" panose="02020603050405020304" pitchFamily="18" charset="0"/>
                <a:ea typeface="Times New Roman" panose="02020603050405020304" pitchFamily="18" charset="0"/>
              </a:rPr>
              <a:t> được </a:t>
            </a:r>
            <a:r>
              <a:rPr lang="en-US" sz="1800" dirty="0" err="1">
                <a:solidFill>
                  <a:srgbClr val="202122"/>
                </a:solidFill>
                <a:effectLst/>
                <a:latin typeface="Times New Roman" panose="02020603050405020304" pitchFamily="18" charset="0"/>
                <a:ea typeface="Times New Roman" panose="02020603050405020304" pitchFamily="18" charset="0"/>
              </a:rPr>
              <a:t>có</a:t>
            </a:r>
            <a:r>
              <a:rPr lang="en-US" sz="1800" dirty="0">
                <a:solidFill>
                  <a:srgbClr val="202122"/>
                </a:solidFill>
                <a:effectLst/>
                <a:latin typeface="Times New Roman" panose="02020603050405020304" pitchFamily="18" charset="0"/>
                <a:ea typeface="Times New Roman" panose="02020603050405020304" pitchFamily="18" charset="0"/>
              </a:rPr>
              <a:t> thể khác </a:t>
            </a:r>
            <a:r>
              <a:rPr lang="en-US" sz="1800" dirty="0" err="1">
                <a:solidFill>
                  <a:srgbClr val="202122"/>
                </a:solidFill>
                <a:effectLst/>
                <a:latin typeface="Times New Roman" panose="02020603050405020304" pitchFamily="18" charset="0"/>
                <a:ea typeface="Times New Roman" panose="02020603050405020304" pitchFamily="18" charset="0"/>
              </a:rPr>
              <a:t>nhau</a:t>
            </a:r>
            <a:r>
              <a:rPr lang="en-US" sz="1800" dirty="0">
                <a:solidFill>
                  <a:srgbClr val="202122"/>
                </a:solidFill>
                <a:effectLst/>
                <a:latin typeface="Times New Roman" panose="02020603050405020304" pitchFamily="18" charset="0"/>
                <a:ea typeface="Times New Roman" panose="02020603050405020304" pitchFamily="18" charset="0"/>
              </a:rPr>
              <a:t> rất nhiều, </a:t>
            </a:r>
            <a:r>
              <a:rPr lang="en-US" sz="1800" dirty="0" err="1">
                <a:solidFill>
                  <a:srgbClr val="202122"/>
                </a:solidFill>
                <a:effectLst/>
                <a:latin typeface="Times New Roman" panose="02020603050405020304" pitchFamily="18" charset="0"/>
                <a:ea typeface="Times New Roman" panose="02020603050405020304" pitchFamily="18" charset="0"/>
              </a:rPr>
              <a:t>ảnh</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hưởng</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đến</a:t>
            </a:r>
            <a:r>
              <a:rPr lang="en-US" sz="1800" dirty="0">
                <a:solidFill>
                  <a:srgbClr val="202122"/>
                </a:solidFill>
                <a:effectLst/>
                <a:latin typeface="Times New Roman" panose="02020603050405020304" pitchFamily="18" charset="0"/>
                <a:ea typeface="Times New Roman" panose="02020603050405020304" pitchFamily="18" charset="0"/>
              </a:rPr>
              <a:t> sự </a:t>
            </a:r>
            <a:r>
              <a:rPr lang="en-US" sz="1800" dirty="0" err="1">
                <a:solidFill>
                  <a:srgbClr val="202122"/>
                </a:solidFill>
                <a:effectLst/>
                <a:latin typeface="Times New Roman" panose="02020603050405020304" pitchFamily="18" charset="0"/>
                <a:ea typeface="Times New Roman" panose="02020603050405020304" pitchFamily="18" charset="0"/>
              </a:rPr>
              <a:t>phân</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tích</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chính</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xác</a:t>
            </a:r>
            <a:r>
              <a:rPr lang="en-US" sz="1800" dirty="0">
                <a:solidFill>
                  <a:srgbClr val="202122"/>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457200" marR="0">
              <a:spcBef>
                <a:spcPts val="600"/>
              </a:spcBef>
              <a:spcAft>
                <a:spcPts val="600"/>
              </a:spcAft>
            </a:pPr>
            <a:r>
              <a:rPr lang="en-US" sz="1800" dirty="0">
                <a:solidFill>
                  <a:srgbClr val="202122"/>
                </a:solidFill>
                <a:effectLst/>
                <a:latin typeface="Times New Roman" panose="02020603050405020304" pitchFamily="18" charset="0"/>
                <a:ea typeface="Times New Roman" panose="02020603050405020304" pitchFamily="18" charset="0"/>
              </a:rPr>
              <a:t>Nhà </a:t>
            </a:r>
            <a:r>
              <a:rPr lang="en-US" sz="1800" dirty="0" err="1">
                <a:solidFill>
                  <a:srgbClr val="202122"/>
                </a:solidFill>
                <a:effectLst/>
                <a:latin typeface="Times New Roman" panose="02020603050405020304" pitchFamily="18" charset="0"/>
                <a:ea typeface="Times New Roman" panose="02020603050405020304" pitchFamily="18" charset="0"/>
              </a:rPr>
              <a:t>máy</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các</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hệ</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thống</a:t>
            </a:r>
            <a:r>
              <a:rPr lang="en-US" sz="1800" dirty="0">
                <a:solidFill>
                  <a:srgbClr val="202122"/>
                </a:solidFill>
                <a:effectLst/>
                <a:latin typeface="Times New Roman" panose="02020603050405020304" pitchFamily="18" charset="0"/>
                <a:ea typeface="Times New Roman" panose="02020603050405020304" pitchFamily="18" charset="0"/>
              </a:rPr>
              <a:t> không </a:t>
            </a:r>
            <a:r>
              <a:rPr lang="en-US" sz="1800" dirty="0" err="1">
                <a:solidFill>
                  <a:srgbClr val="202122"/>
                </a:solidFill>
                <a:effectLst/>
                <a:latin typeface="Times New Roman" panose="02020603050405020304" pitchFamily="18" charset="0"/>
                <a:ea typeface="Times New Roman" panose="02020603050405020304" pitchFamily="18" charset="0"/>
              </a:rPr>
              <a:t>thực-ảo</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có</a:t>
            </a:r>
            <a:r>
              <a:rPr lang="en-US" sz="1800" dirty="0">
                <a:solidFill>
                  <a:srgbClr val="202122"/>
                </a:solidFill>
                <a:effectLst/>
                <a:latin typeface="Times New Roman" panose="02020603050405020304" pitchFamily="18" charset="0"/>
                <a:ea typeface="Times New Roman" panose="02020603050405020304" pitchFamily="18" charset="0"/>
              </a:rPr>
              <a:t> thể </a:t>
            </a:r>
            <a:r>
              <a:rPr lang="en-US" sz="1800" dirty="0" err="1">
                <a:solidFill>
                  <a:srgbClr val="202122"/>
                </a:solidFill>
                <a:effectLst/>
                <a:latin typeface="Times New Roman" panose="02020603050405020304" pitchFamily="18" charset="0"/>
                <a:ea typeface="Times New Roman" panose="02020603050405020304" pitchFamily="18" charset="0"/>
              </a:rPr>
              <a:t>có</a:t>
            </a:r>
            <a:r>
              <a:rPr lang="en-US" sz="1800" dirty="0">
                <a:solidFill>
                  <a:srgbClr val="202122"/>
                </a:solidFill>
                <a:effectLst/>
                <a:latin typeface="Times New Roman" panose="02020603050405020304" pitchFamily="18" charset="0"/>
                <a:ea typeface="Times New Roman" panose="02020603050405020304" pitchFamily="18" charset="0"/>
              </a:rPr>
              <a:t> một </a:t>
            </a:r>
            <a:r>
              <a:rPr lang="en-US" sz="1800" dirty="0" err="1">
                <a:solidFill>
                  <a:srgbClr val="202122"/>
                </a:solidFill>
                <a:effectLst/>
                <a:latin typeface="Times New Roman" panose="02020603050405020304" pitchFamily="18" charset="0"/>
                <a:ea typeface="Times New Roman" panose="02020603050405020304" pitchFamily="18" charset="0"/>
              </a:rPr>
              <a:t>hệ</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thống</a:t>
            </a:r>
            <a:r>
              <a:rPr lang="en-US" sz="1800" dirty="0">
                <a:solidFill>
                  <a:srgbClr val="202122"/>
                </a:solidFill>
                <a:effectLst/>
                <a:latin typeface="Times New Roman" panose="02020603050405020304" pitchFamily="18" charset="0"/>
                <a:ea typeface="Times New Roman" panose="02020603050405020304" pitchFamily="18" charset="0"/>
              </a:rPr>
              <a:t> 6C bao </a:t>
            </a:r>
            <a:r>
              <a:rPr lang="en-US" sz="1800" dirty="0" err="1">
                <a:solidFill>
                  <a:srgbClr val="202122"/>
                </a:solidFill>
                <a:effectLst/>
                <a:latin typeface="Times New Roman" panose="02020603050405020304" pitchFamily="18" charset="0"/>
                <a:ea typeface="Times New Roman" panose="02020603050405020304" pitchFamily="18" charset="0"/>
              </a:rPr>
              <a:t>gồm</a:t>
            </a:r>
            <a:r>
              <a:rPr lang="en-US" sz="1800" dirty="0">
                <a:solidFill>
                  <a:srgbClr val="202122"/>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indent="457200">
              <a:spcBef>
                <a:spcPts val="600"/>
              </a:spcBef>
              <a:spcAft>
                <a:spcPts val="600"/>
              </a:spcAft>
            </a:pP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Kết</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nối</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cảm</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biến</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mạng</a:t>
            </a:r>
            <a:r>
              <a:rPr lang="en-US" sz="1800" dirty="0">
                <a:solidFill>
                  <a:srgbClr val="202122"/>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indent="457200">
              <a:spcBef>
                <a:spcPts val="600"/>
              </a:spcBef>
              <a:spcAft>
                <a:spcPts val="600"/>
              </a:spcAft>
            </a:pP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Đám</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mây</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tính</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toán</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dữ</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liệu</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theo</a:t>
            </a:r>
            <a:r>
              <a:rPr lang="en-US" sz="1800" dirty="0">
                <a:solidFill>
                  <a:srgbClr val="202122"/>
                </a:solidFill>
                <a:effectLst/>
                <a:latin typeface="Times New Roman" panose="02020603050405020304" pitchFamily="18" charset="0"/>
                <a:ea typeface="Times New Roman" panose="02020603050405020304" pitchFamily="18" charset="0"/>
              </a:rPr>
              <a:t> yêu </a:t>
            </a:r>
            <a:r>
              <a:rPr lang="en-US" sz="1800" dirty="0" err="1">
                <a:solidFill>
                  <a:srgbClr val="202122"/>
                </a:solidFill>
                <a:effectLst/>
                <a:latin typeface="Times New Roman" panose="02020603050405020304" pitchFamily="18" charset="0"/>
                <a:ea typeface="Times New Roman" panose="02020603050405020304" pitchFamily="18" charset="0"/>
              </a:rPr>
              <a:t>cầu</a:t>
            </a:r>
            <a:r>
              <a:rPr lang="en-US" sz="1800" dirty="0">
                <a:solidFill>
                  <a:srgbClr val="202122"/>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457200" marR="0">
              <a:spcBef>
                <a:spcPts val="600"/>
              </a:spcBef>
              <a:spcAft>
                <a:spcPts val="600"/>
              </a:spcAft>
            </a:pP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Nội</a:t>
            </a:r>
            <a:r>
              <a:rPr lang="en-US" sz="1800" dirty="0">
                <a:solidFill>
                  <a:srgbClr val="202122"/>
                </a:solidFill>
                <a:effectLst/>
                <a:latin typeface="Times New Roman" panose="02020603050405020304" pitchFamily="18" charset="0"/>
                <a:ea typeface="Times New Roman" panose="02020603050405020304" pitchFamily="18" charset="0"/>
              </a:rPr>
              <a:t> dung </a:t>
            </a:r>
            <a:r>
              <a:rPr lang="en-US" sz="1800" dirty="0" err="1">
                <a:solidFill>
                  <a:srgbClr val="202122"/>
                </a:solidFill>
                <a:effectLst/>
                <a:latin typeface="Times New Roman" panose="02020603050405020304" pitchFamily="18" charset="0"/>
                <a:ea typeface="Times New Roman" panose="02020603050405020304" pitchFamily="18" charset="0"/>
              </a:rPr>
              <a:t>ảo</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mẫu</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bộ</a:t>
            </a:r>
            <a:r>
              <a:rPr lang="en-US" sz="1800" dirty="0">
                <a:solidFill>
                  <a:srgbClr val="202122"/>
                </a:solidFill>
                <a:effectLst/>
                <a:latin typeface="Times New Roman" panose="02020603050405020304" pitchFamily="18" charset="0"/>
                <a:ea typeface="Times New Roman" panose="02020603050405020304" pitchFamily="18" charset="0"/>
              </a:rPr>
              <a:t> nhớ)</a:t>
            </a:r>
            <a:endParaRPr lang="en-US" sz="1800" dirty="0">
              <a:effectLst/>
              <a:latin typeface="Times New Roman" panose="02020603050405020304" pitchFamily="18" charset="0"/>
              <a:ea typeface="Times New Roman" panose="02020603050405020304" pitchFamily="18" charset="0"/>
            </a:endParaRPr>
          </a:p>
          <a:p>
            <a:pPr marL="457200" marR="0">
              <a:spcBef>
                <a:spcPts val="600"/>
              </a:spcBef>
              <a:spcAft>
                <a:spcPts val="600"/>
              </a:spcAft>
            </a:pP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Nội</a:t>
            </a:r>
            <a:r>
              <a:rPr lang="en-US" sz="1800" dirty="0">
                <a:solidFill>
                  <a:srgbClr val="202122"/>
                </a:solidFill>
                <a:effectLst/>
                <a:latin typeface="Times New Roman" panose="02020603050405020304" pitchFamily="18" charset="0"/>
                <a:ea typeface="Times New Roman" panose="02020603050405020304" pitchFamily="18" charset="0"/>
              </a:rPr>
              <a:t> dung / </a:t>
            </a:r>
            <a:r>
              <a:rPr lang="en-US" sz="1800" dirty="0" err="1">
                <a:solidFill>
                  <a:srgbClr val="202122"/>
                </a:solidFill>
                <a:effectLst/>
                <a:latin typeface="Times New Roman" panose="02020603050405020304" pitchFamily="18" charset="0"/>
                <a:ea typeface="Times New Roman" panose="02020603050405020304" pitchFamily="18" charset="0"/>
              </a:rPr>
              <a:t>ngữ</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cảnh</a:t>
            </a:r>
            <a:r>
              <a:rPr lang="en-US" sz="1800" dirty="0">
                <a:solidFill>
                  <a:srgbClr val="202122"/>
                </a:solidFill>
                <a:effectLst/>
                <a:latin typeface="Times New Roman" panose="02020603050405020304" pitchFamily="18" charset="0"/>
                <a:ea typeface="Times New Roman" panose="02020603050405020304" pitchFamily="18" charset="0"/>
              </a:rPr>
              <a:t> (ý nghĩa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tương</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quan</a:t>
            </a:r>
            <a:r>
              <a:rPr lang="en-US" sz="1800" dirty="0">
                <a:solidFill>
                  <a:srgbClr val="202122"/>
                </a:solidFill>
                <a:effectLst/>
                <a:latin typeface="Times New Roman" panose="02020603050405020304" pitchFamily="18" charset="0"/>
                <a:ea typeface="Times New Roman" panose="02020603050405020304" pitchFamily="18" charset="0"/>
              </a:rPr>
              <a:t>)</a:t>
            </a:r>
          </a:p>
          <a:p>
            <a:pPr marL="457200" marR="0">
              <a:spcBef>
                <a:spcPts val="600"/>
              </a:spcBef>
              <a:spcAft>
                <a:spcPts val="600"/>
              </a:spcAft>
            </a:pP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Cộng</a:t>
            </a:r>
            <a:r>
              <a:rPr lang="en-US" sz="1800" dirty="0">
                <a:solidFill>
                  <a:srgbClr val="202122"/>
                </a:solidFill>
                <a:effectLst/>
                <a:latin typeface="Times New Roman" panose="02020603050405020304" pitchFamily="18" charset="0"/>
                <a:ea typeface="Times New Roman" panose="02020603050405020304" pitchFamily="18" charset="0"/>
              </a:rPr>
              <a:t> đồng (chia sẻ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cộng</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tác</a:t>
            </a:r>
            <a:r>
              <a:rPr lang="en-US" sz="1800" dirty="0">
                <a:solidFill>
                  <a:srgbClr val="202122"/>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457200" marR="0">
              <a:spcBef>
                <a:spcPts val="600"/>
              </a:spcBef>
              <a:spcAft>
                <a:spcPts val="600"/>
              </a:spcAft>
            </a:pP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Tuỳ</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chỉnh</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cá</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nhân</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hoá</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giá</a:t>
            </a:r>
            <a:r>
              <a:rPr lang="en-US" sz="1800" dirty="0">
                <a:solidFill>
                  <a:srgbClr val="202122"/>
                </a:solidFill>
                <a:effectLst/>
                <a:latin typeface="Times New Roman" panose="02020603050405020304" pitchFamily="18" charset="0"/>
                <a:ea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rPr>
              <a:t>trị</a:t>
            </a:r>
            <a:r>
              <a:rPr lang="en-US" sz="1800" dirty="0">
                <a:solidFill>
                  <a:srgbClr val="202122"/>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457200" marR="0">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4148551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544831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3451822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0"/>
              </a:spcAft>
              <a:buFont typeface="Times New Roman" panose="02020603050405020304" pitchFamily="18" charset="0"/>
              <a:buChar char="-"/>
            </a:pPr>
            <a:r>
              <a:rPr lang="en-US" sz="1800" dirty="0" err="1">
                <a:solidFill>
                  <a:srgbClr val="333333"/>
                </a:solidFill>
                <a:effectLst/>
                <a:latin typeface="Times New Roman" panose="02020603050405020304" pitchFamily="18" charset="0"/>
                <a:ea typeface="Times New Roman" panose="02020603050405020304" pitchFamily="18" charset="0"/>
              </a:rPr>
              <a:t>việc</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sử</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dụng</a:t>
            </a:r>
            <a:r>
              <a:rPr lang="en-US" sz="1800" dirty="0">
                <a:solidFill>
                  <a:srgbClr val="333333"/>
                </a:solidFill>
                <a:effectLst/>
                <a:latin typeface="Times New Roman" panose="02020603050405020304" pitchFamily="18" charset="0"/>
                <a:ea typeface="Times New Roman" panose="02020603050405020304" pitchFamily="18" charset="0"/>
              </a:rPr>
              <a:t> Big Data </a:t>
            </a:r>
            <a:r>
              <a:rPr lang="en-US" sz="1800" dirty="0" err="1">
                <a:solidFill>
                  <a:srgbClr val="333333"/>
                </a:solidFill>
                <a:effectLst/>
                <a:latin typeface="Times New Roman" panose="02020603050405020304" pitchFamily="18" charset="0"/>
                <a:ea typeface="Times New Roman" panose="02020603050405020304" pitchFamily="18" charset="0"/>
              </a:rPr>
              <a:t>cũng</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bị</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chỉ</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trích</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vì</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có</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trường</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hợp</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xâm</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phạm</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đến</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quyền</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riêng</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tư</a:t>
            </a:r>
            <a:r>
              <a:rPr lang="en-US" sz="1800" dirty="0">
                <a:solidFill>
                  <a:srgbClr val="333333"/>
                </a:solidFill>
                <a:effectLst/>
                <a:latin typeface="Times New Roman" panose="02020603050405020304" pitchFamily="18" charset="0"/>
                <a:ea typeface="Times New Roman" panose="02020603050405020304" pitchFamily="18" charset="0"/>
              </a:rPr>
              <a:t> của </a:t>
            </a:r>
            <a:r>
              <a:rPr lang="en-US" sz="1800" dirty="0" err="1">
                <a:solidFill>
                  <a:srgbClr val="333333"/>
                </a:solidFill>
                <a:effectLst/>
                <a:latin typeface="Times New Roman" panose="02020603050405020304" pitchFamily="18" charset="0"/>
                <a:ea typeface="Times New Roman" panose="02020603050405020304" pitchFamily="18" charset="0"/>
              </a:rPr>
              <a:t>người</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dùng</a:t>
            </a:r>
            <a:r>
              <a:rPr lang="en-US" sz="1800" dirty="0">
                <a:solidFill>
                  <a:srgbClr val="333333"/>
                </a:solidFill>
                <a:effectLst/>
                <a:latin typeface="Times New Roman" panose="02020603050405020304" pitchFamily="18" charset="0"/>
                <a:ea typeface="Times New Roman" panose="02020603050405020304" pitchFamily="18" charset="0"/>
              </a:rPr>
              <a:t>. Tại một </a:t>
            </a:r>
            <a:r>
              <a:rPr lang="en-US" sz="1800" dirty="0" err="1">
                <a:solidFill>
                  <a:srgbClr val="333333"/>
                </a:solidFill>
                <a:effectLst/>
                <a:latin typeface="Times New Roman" panose="02020603050405020304" pitchFamily="18" charset="0"/>
                <a:ea typeface="Times New Roman" panose="02020603050405020304" pitchFamily="18" charset="0"/>
              </a:rPr>
              <a:t>số</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quốc</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gia</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thì</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đây</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là</a:t>
            </a:r>
            <a:r>
              <a:rPr lang="en-US" sz="1800" dirty="0">
                <a:solidFill>
                  <a:srgbClr val="333333"/>
                </a:solidFill>
                <a:effectLst/>
                <a:latin typeface="Times New Roman" panose="02020603050405020304" pitchFamily="18" charset="0"/>
                <a:ea typeface="Times New Roman" panose="02020603050405020304" pitchFamily="18" charset="0"/>
              </a:rPr>
              <a:t> một </a:t>
            </a:r>
            <a:r>
              <a:rPr lang="en-US" sz="1800" dirty="0" err="1">
                <a:solidFill>
                  <a:srgbClr val="333333"/>
                </a:solidFill>
                <a:effectLst/>
                <a:latin typeface="Times New Roman" panose="02020603050405020304" pitchFamily="18" charset="0"/>
                <a:ea typeface="Times New Roman" panose="02020603050405020304" pitchFamily="18" charset="0"/>
              </a:rPr>
              <a:t>việc</a:t>
            </a:r>
            <a:r>
              <a:rPr lang="en-US" sz="1800" dirty="0">
                <a:solidFill>
                  <a:srgbClr val="333333"/>
                </a:solidFill>
                <a:effectLst/>
                <a:latin typeface="Times New Roman" panose="02020603050405020304" pitchFamily="18" charset="0"/>
                <a:ea typeface="Times New Roman" panose="02020603050405020304" pitchFamily="18" charset="0"/>
              </a:rPr>
              <a:t> vi </a:t>
            </a:r>
            <a:r>
              <a:rPr lang="en-US" sz="1800" dirty="0" err="1">
                <a:solidFill>
                  <a:srgbClr val="333333"/>
                </a:solidFill>
                <a:effectLst/>
                <a:latin typeface="Times New Roman" panose="02020603050405020304" pitchFamily="18" charset="0"/>
                <a:ea typeface="Times New Roman" panose="02020603050405020304" pitchFamily="18" charset="0"/>
              </a:rPr>
              <a:t>phạm</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pháp</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luật</a:t>
            </a:r>
            <a:r>
              <a:rPr lang="en-US" sz="1800" dirty="0">
                <a:solidFill>
                  <a:srgbClr val="333333"/>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914400" marR="0" indent="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342900" marR="0" lvl="0" indent="-342900">
              <a:lnSpc>
                <a:spcPct val="150000"/>
              </a:lnSpc>
              <a:spcBef>
                <a:spcPts val="0"/>
              </a:spcBef>
              <a:spcAft>
                <a:spcPts val="0"/>
              </a:spcAft>
              <a:buFont typeface="Times New Roman" panose="02020603050405020304" pitchFamily="18" charset="0"/>
              <a:buChar char="-"/>
            </a:pPr>
            <a:r>
              <a:rPr lang="en-US" sz="1800" dirty="0" err="1">
                <a:solidFill>
                  <a:srgbClr val="333333"/>
                </a:solidFill>
                <a:effectLst/>
                <a:latin typeface="Times New Roman" panose="02020603050405020304" pitchFamily="18" charset="0"/>
                <a:ea typeface="Times New Roman" panose="02020603050405020304" pitchFamily="18" charset="0"/>
              </a:rPr>
              <a:t>quá</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phụ</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thuộc</a:t>
            </a:r>
            <a:r>
              <a:rPr lang="en-US" sz="1800" dirty="0">
                <a:solidFill>
                  <a:srgbClr val="333333"/>
                </a:solidFill>
                <a:effectLst/>
                <a:latin typeface="Times New Roman" panose="02020603050405020304" pitchFamily="18" charset="0"/>
                <a:ea typeface="Times New Roman" panose="02020603050405020304" pitchFamily="18" charset="0"/>
              </a:rPr>
              <a:t> vào </a:t>
            </a:r>
            <a:r>
              <a:rPr lang="en-US" sz="1800" dirty="0" err="1">
                <a:solidFill>
                  <a:srgbClr val="333333"/>
                </a:solidFill>
                <a:effectLst/>
                <a:latin typeface="Times New Roman" panose="02020603050405020304" pitchFamily="18" charset="0"/>
                <a:ea typeface="Times New Roman" panose="02020603050405020304" pitchFamily="18" charset="0"/>
              </a:rPr>
              <a:t>dữ</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liệu</a:t>
            </a:r>
            <a:r>
              <a:rPr lang="en-US" sz="1800" dirty="0">
                <a:solidFill>
                  <a:srgbClr val="333333"/>
                </a:solidFill>
                <a:effectLst/>
                <a:latin typeface="Times New Roman" panose="02020603050405020304" pitchFamily="18" charset="0"/>
                <a:ea typeface="Times New Roman" panose="02020603050405020304" pitchFamily="18" charset="0"/>
              </a:rPr>
              <a:t> từ Big Data </a:t>
            </a:r>
            <a:r>
              <a:rPr lang="en-US" sz="1800" dirty="0" err="1">
                <a:solidFill>
                  <a:srgbClr val="333333"/>
                </a:solidFill>
                <a:effectLst/>
                <a:latin typeface="Times New Roman" panose="02020603050405020304" pitchFamily="18" charset="0"/>
                <a:ea typeface="Times New Roman" panose="02020603050405020304" pitchFamily="18" charset="0"/>
              </a:rPr>
              <a:t>có</a:t>
            </a:r>
            <a:r>
              <a:rPr lang="en-US" sz="1800" dirty="0">
                <a:solidFill>
                  <a:srgbClr val="333333"/>
                </a:solidFill>
                <a:effectLst/>
                <a:latin typeface="Times New Roman" panose="02020603050405020304" pitchFamily="18" charset="0"/>
                <a:ea typeface="Times New Roman" panose="02020603050405020304" pitchFamily="18" charset="0"/>
              </a:rPr>
              <a:t> thể </a:t>
            </a:r>
            <a:r>
              <a:rPr lang="en-US" sz="1800" dirty="0" err="1">
                <a:solidFill>
                  <a:srgbClr val="333333"/>
                </a:solidFill>
                <a:effectLst/>
                <a:latin typeface="Times New Roman" panose="02020603050405020304" pitchFamily="18" charset="0"/>
                <a:ea typeface="Times New Roman" panose="02020603050405020304" pitchFamily="18" charset="0"/>
              </a:rPr>
              <a:t>gây</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ra</a:t>
            </a:r>
            <a:r>
              <a:rPr lang="en-US" sz="1800" dirty="0">
                <a:solidFill>
                  <a:srgbClr val="333333"/>
                </a:solidFill>
                <a:effectLst/>
                <a:latin typeface="Times New Roman" panose="02020603050405020304" pitchFamily="18" charset="0"/>
                <a:ea typeface="Times New Roman" panose="02020603050405020304" pitchFamily="18" charset="0"/>
              </a:rPr>
              <a:t> sự chủ </a:t>
            </a:r>
            <a:r>
              <a:rPr lang="en-US" sz="1800" dirty="0" err="1">
                <a:solidFill>
                  <a:srgbClr val="333333"/>
                </a:solidFill>
                <a:effectLst/>
                <a:latin typeface="Times New Roman" panose="02020603050405020304" pitchFamily="18" charset="0"/>
                <a:ea typeface="Times New Roman" panose="02020603050405020304" pitchFamily="18" charset="0"/>
              </a:rPr>
              <a:t>quan</a:t>
            </a:r>
            <a:r>
              <a:rPr lang="en-US" sz="1800" dirty="0">
                <a:solidFill>
                  <a:srgbClr val="333333"/>
                </a:solidFill>
                <a:effectLst/>
                <a:latin typeface="Times New Roman" panose="02020603050405020304" pitchFamily="18" charset="0"/>
                <a:ea typeface="Times New Roman" panose="02020603050405020304" pitchFamily="18" charset="0"/>
              </a:rPr>
              <a:t>, trong một </a:t>
            </a:r>
            <a:r>
              <a:rPr lang="en-US" sz="1800" dirty="0" err="1">
                <a:solidFill>
                  <a:srgbClr val="333333"/>
                </a:solidFill>
                <a:effectLst/>
                <a:latin typeface="Times New Roman" panose="02020603050405020304" pitchFamily="18" charset="0"/>
                <a:ea typeface="Times New Roman" panose="02020603050405020304" pitchFamily="18" charset="0"/>
              </a:rPr>
              <a:t>số</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trường</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hợp</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có</a:t>
            </a:r>
            <a:r>
              <a:rPr lang="en-US" sz="1800" dirty="0">
                <a:solidFill>
                  <a:srgbClr val="333333"/>
                </a:solidFill>
                <a:effectLst/>
                <a:latin typeface="Times New Roman" panose="02020603050405020304" pitchFamily="18" charset="0"/>
                <a:ea typeface="Times New Roman" panose="02020603050405020304" pitchFamily="18" charset="0"/>
              </a:rPr>
              <a:t> thể </a:t>
            </a:r>
            <a:r>
              <a:rPr lang="en-US" sz="1800" dirty="0" err="1">
                <a:solidFill>
                  <a:srgbClr val="333333"/>
                </a:solidFill>
                <a:effectLst/>
                <a:latin typeface="Times New Roman" panose="02020603050405020304" pitchFamily="18" charset="0"/>
                <a:ea typeface="Times New Roman" panose="02020603050405020304" pitchFamily="18" charset="0"/>
              </a:rPr>
              <a:t>ảnh</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hưởng</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đến</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kết</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quả</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cuối</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cùng</a:t>
            </a:r>
            <a:r>
              <a:rPr lang="en-US" sz="1800" dirty="0">
                <a:solidFill>
                  <a:srgbClr val="333333"/>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457200" marR="0" indent="18034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457200" marR="0">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1604168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www.arangodb.com/download/" TargetMode="External"/><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5276493" y="1914113"/>
            <a:ext cx="5748068" cy="2468105"/>
          </a:xfrm>
        </p:spPr>
        <p:txBody>
          <a:bodyPr>
            <a:normAutofit/>
          </a:bodyPr>
          <a:lstStyle/>
          <a:p>
            <a:pPr algn="ctr"/>
            <a:r>
              <a:rPr lang="en-US" sz="5400" dirty="0"/>
              <a:t>Big Data </a:t>
            </a:r>
            <a:br>
              <a:rPr lang="en-US" sz="5400" dirty="0"/>
            </a:br>
            <a:r>
              <a:rPr lang="en-US" sz="5400" b="0" dirty="0"/>
              <a:t>&amp;</a:t>
            </a:r>
            <a:r>
              <a:rPr lang="en-US" sz="5400" dirty="0"/>
              <a:t/>
            </a:r>
            <a:br>
              <a:rPr lang="en-US" sz="5400" dirty="0"/>
            </a:br>
            <a:r>
              <a:rPr lang="en-US" sz="5400" dirty="0"/>
              <a:t>No SQL</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10145800" y="4382218"/>
            <a:ext cx="1495475" cy="681175"/>
          </a:xfrm>
        </p:spPr>
        <p:txBody>
          <a:bodyPr/>
          <a:lstStyle/>
          <a:p>
            <a:r>
              <a:rPr lang="en-US" dirty="0" err="1"/>
              <a:t>Nhóm</a:t>
            </a:r>
            <a:r>
              <a:rPr lang="en-US" dirty="0"/>
              <a:t> 3</a:t>
            </a:r>
          </a:p>
        </p:txBody>
      </p:sp>
    </p:spTree>
    <p:extLst>
      <p:ext uri="{BB962C8B-B14F-4D97-AF65-F5344CB8AC3E}">
        <p14:creationId xmlns:p14="http://schemas.microsoft.com/office/powerpoint/2010/main" val="1476137269"/>
      </p:ext>
    </p:extLst>
  </p:cSld>
  <p:clrMapOvr>
    <a:masterClrMapping/>
  </p:clrMapOvr>
  <mc:AlternateContent xmlns:mc="http://schemas.openxmlformats.org/markup-compatibility/2006" xmlns:p14="http://schemas.microsoft.com/office/powerpoint/2010/main">
    <mc:Choice Requires="p14">
      <p:transition spd="slow" p14:dur="2000" advTm="1468"/>
    </mc:Choice>
    <mc:Fallback xmlns="">
      <p:transition spd="slow" advTm="14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p:txBody>
          <a:bodyPr>
            <a:normAutofit/>
          </a:bodyPr>
          <a:lstStyle/>
          <a:p>
            <a:pPr marR="0" lvl="0">
              <a:lnSpc>
                <a:spcPct val="150000"/>
              </a:lnSpc>
              <a:spcBef>
                <a:spcPts val="0"/>
              </a:spcBef>
              <a:spcAft>
                <a:spcPts val="0"/>
              </a:spcAft>
            </a:pPr>
            <a:r>
              <a:rPr lang="en-US" sz="2800" b="1" dirty="0" err="1">
                <a:effectLst/>
                <a:latin typeface="Arial" panose="020B0604020202020204" pitchFamily="34" charset="0"/>
                <a:ea typeface="Times New Roman" panose="02020603050405020304" pitchFamily="18" charset="0"/>
                <a:cs typeface="Arial" panose="020B0604020202020204" pitchFamily="34" charset="0"/>
              </a:rPr>
              <a:t>Quá</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trình</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hình</a:t>
            </a:r>
            <a:r>
              <a:rPr lang="en-US" sz="2800" b="1" dirty="0">
                <a:effectLst/>
                <a:latin typeface="Arial" panose="020B0604020202020204" pitchFamily="34" charset="0"/>
                <a:ea typeface="Times New Roman" panose="02020603050405020304" pitchFamily="18" charset="0"/>
                <a:cs typeface="Arial" panose="020B0604020202020204" pitchFamily="34" charset="0"/>
              </a:rPr>
              <a:t> thành</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3" name="TextBox 2">
            <a:extLst>
              <a:ext uri="{FF2B5EF4-FFF2-40B4-BE49-F238E27FC236}">
                <a16:creationId xmlns:a16="http://schemas.microsoft.com/office/drawing/2014/main" id="{10331998-7040-0269-9CFD-43BB4E5E5535}"/>
              </a:ext>
            </a:extLst>
          </p:cNvPr>
          <p:cNvSpPr txBox="1"/>
          <p:nvPr/>
        </p:nvSpPr>
        <p:spPr>
          <a:xfrm>
            <a:off x="1021680" y="1911300"/>
            <a:ext cx="4917909" cy="3785652"/>
          </a:xfrm>
          <a:prstGeom prst="rect">
            <a:avLst/>
          </a:prstGeom>
          <a:noFill/>
        </p:spPr>
        <p:txBody>
          <a:bodyPr wrap="square" rtlCol="0">
            <a:spAutoFit/>
          </a:bodyPr>
          <a:lstStyle/>
          <a:p>
            <a:pPr algn="just"/>
            <a:r>
              <a:rPr lang="vi-VN" sz="2400" dirty="0">
                <a:latin typeface="Arial" panose="020B0604020202020204" pitchFamily="34" charset="0"/>
                <a:cs typeface="Arial" panose="020B0604020202020204" pitchFamily="34" charset="0"/>
              </a:rPr>
              <a:t>Big Data thực chất đã hình thành từ khoảng thập kỷ 80 - 90 của thế kỷ XX. Năm 1984, tập đoàn Teradata đưa ra thị trường hệ thống xử lý dữ liệu song song DBC 1012. Các hệ thống xử lý của Teradata là một trong những hệ thống đầu tiên lưu trữ và phân tích đến 1 terabyte dữ liệu vào năm 1992. </a:t>
            </a: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F243927-DC42-BAB7-B3CD-921580BE484A}"/>
              </a:ext>
            </a:extLst>
          </p:cNvPr>
          <p:cNvPicPr>
            <a:picLocks noChangeAspect="1"/>
          </p:cNvPicPr>
          <p:nvPr/>
        </p:nvPicPr>
        <p:blipFill>
          <a:blip r:embed="rId3"/>
          <a:stretch>
            <a:fillRect/>
          </a:stretch>
        </p:blipFill>
        <p:spPr>
          <a:xfrm>
            <a:off x="6252413" y="1664548"/>
            <a:ext cx="5492413" cy="4032404"/>
          </a:xfrm>
          <a:prstGeom prst="rect">
            <a:avLst/>
          </a:prstGeom>
          <a:ln>
            <a:noFill/>
          </a:ln>
          <a:effectLst>
            <a:softEdge rad="112500"/>
          </a:effectLst>
        </p:spPr>
      </p:pic>
    </p:spTree>
    <p:extLst>
      <p:ext uri="{BB962C8B-B14F-4D97-AF65-F5344CB8AC3E}">
        <p14:creationId xmlns:p14="http://schemas.microsoft.com/office/powerpoint/2010/main" val="422182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p:txBody>
          <a:bodyPr>
            <a:normAutofit/>
          </a:bodyPr>
          <a:lstStyle/>
          <a:p>
            <a:pPr marR="0" lvl="0">
              <a:lnSpc>
                <a:spcPct val="150000"/>
              </a:lnSpc>
              <a:spcBef>
                <a:spcPts val="0"/>
              </a:spcBef>
              <a:spcAft>
                <a:spcPts val="0"/>
              </a:spcAft>
            </a:pPr>
            <a:r>
              <a:rPr lang="en-US" sz="2800" b="1" dirty="0" err="1">
                <a:effectLst/>
                <a:latin typeface="Arial" panose="020B0604020202020204" pitchFamily="34" charset="0"/>
                <a:ea typeface="Times New Roman" panose="02020603050405020304" pitchFamily="18" charset="0"/>
                <a:cs typeface="Arial" panose="020B0604020202020204" pitchFamily="34" charset="0"/>
              </a:rPr>
              <a:t>Vai</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trò</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3" name="TextBox 2">
            <a:extLst>
              <a:ext uri="{FF2B5EF4-FFF2-40B4-BE49-F238E27FC236}">
                <a16:creationId xmlns:a16="http://schemas.microsoft.com/office/drawing/2014/main" id="{10331998-7040-0269-9CFD-43BB4E5E5535}"/>
              </a:ext>
            </a:extLst>
          </p:cNvPr>
          <p:cNvSpPr txBox="1"/>
          <p:nvPr/>
        </p:nvSpPr>
        <p:spPr>
          <a:xfrm>
            <a:off x="1187116" y="1690688"/>
            <a:ext cx="6768507" cy="279384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Hiểu và nhắm đúng khách hàng mục tiêu</a:t>
            </a:r>
          </a:p>
          <a:p>
            <a:pPr marL="342900" indent="-342900" algn="just">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Định lượng và tối ưu hóa hiệu suất cá nhân</a:t>
            </a:r>
          </a:p>
          <a:p>
            <a:pPr marL="342900" indent="-342900" algn="just">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Phòng chống an ninh, giảm thiểu rủi ro</a:t>
            </a:r>
            <a:endParaRPr lang="en-US" sz="2400" dirty="0">
              <a:latin typeface="Arial" panose="020B0604020202020204" pitchFamily="34" charset="0"/>
              <a:cs typeface="Arial" panose="020B0604020202020204" pitchFamily="34" charset="0"/>
            </a:endParaRPr>
          </a:p>
          <a:p>
            <a:pPr marL="342900" indent="-342900" algn="just">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Tối ưu hóa giá cả</a:t>
            </a:r>
          </a:p>
          <a:p>
            <a:pPr marL="342900" indent="-342900" algn="just">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Nắm bắt các giao dịch tài chính</a:t>
            </a:r>
          </a:p>
        </p:txBody>
      </p:sp>
      <p:pic>
        <p:nvPicPr>
          <p:cNvPr id="5122" name="Picture 2" descr="QUẢN LÝ TỒN KHO TRONG THỜI ĐẠI BIG DATA">
            <a:extLst>
              <a:ext uri="{FF2B5EF4-FFF2-40B4-BE49-F238E27FC236}">
                <a16:creationId xmlns:a16="http://schemas.microsoft.com/office/drawing/2014/main" id="{926137DA-41EB-0FD4-24D9-BEA12FF49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392" y="3582858"/>
            <a:ext cx="4268460" cy="2849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6249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Khó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khăn</a:t>
            </a:r>
            <a:r>
              <a:rPr lang="en-US" sz="2800" b="1" dirty="0">
                <a:effectLst/>
                <a:latin typeface="Arial" panose="020B0604020202020204" pitchFamily="34" charset="0"/>
                <a:ea typeface="Times New Roman" panose="02020603050405020304" pitchFamily="18" charset="0"/>
                <a:cs typeface="Arial" panose="020B0604020202020204" pitchFamily="34" charset="0"/>
              </a:rPr>
              <a:t> khi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làm</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việc</a:t>
            </a:r>
            <a:r>
              <a:rPr lang="en-US" sz="2800" b="1" dirty="0">
                <a:effectLst/>
                <a:latin typeface="Arial" panose="020B0604020202020204" pitchFamily="34" charset="0"/>
                <a:ea typeface="Times New Roman" panose="02020603050405020304" pitchFamily="18" charset="0"/>
                <a:cs typeface="Arial" panose="020B0604020202020204" pitchFamily="34" charset="0"/>
              </a:rPr>
              <a:t> với Big Data</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3" name="TextBox 2">
            <a:extLst>
              <a:ext uri="{FF2B5EF4-FFF2-40B4-BE49-F238E27FC236}">
                <a16:creationId xmlns:a16="http://schemas.microsoft.com/office/drawing/2014/main" id="{10331998-7040-0269-9CFD-43BB4E5E5535}"/>
              </a:ext>
            </a:extLst>
          </p:cNvPr>
          <p:cNvSpPr txBox="1"/>
          <p:nvPr/>
        </p:nvSpPr>
        <p:spPr>
          <a:xfrm>
            <a:off x="1271337" y="1594435"/>
            <a:ext cx="9845842" cy="223984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Thách thức lớn nhất khi sử dụng Big Data đó là khối lượng quá lớn và tăng nhanh</a:t>
            </a:r>
          </a:p>
          <a:p>
            <a:pPr marL="342900" indent="-342900" algn="just">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chi phí đầu tư cho nó cũng không hề nhỏ </a:t>
            </a:r>
          </a:p>
          <a:p>
            <a:pPr marL="342900" indent="-342900" algn="just">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không có nhiều người biết tận dụng nó</a:t>
            </a:r>
          </a:p>
        </p:txBody>
      </p:sp>
      <p:pic>
        <p:nvPicPr>
          <p:cNvPr id="5122" name="Picture 2" descr="QUẢN LÝ TỒN KHO TRONG THỜI ĐẠI BIG DATA">
            <a:extLst>
              <a:ext uri="{FF2B5EF4-FFF2-40B4-BE49-F238E27FC236}">
                <a16:creationId xmlns:a16="http://schemas.microsoft.com/office/drawing/2014/main" id="{926137DA-41EB-0FD4-24D9-BEA12FF49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345" y="4000514"/>
            <a:ext cx="7357826" cy="4984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722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p:txBody>
          <a:bodyPr>
            <a:normAutofit/>
          </a:bodyPr>
          <a:lstStyle/>
          <a:p>
            <a:pPr marR="0" lvl="0">
              <a:lnSpc>
                <a:spcPct val="150000"/>
              </a:lnSpc>
              <a:spcBef>
                <a:spcPts val="0"/>
              </a:spcBef>
              <a:spcAft>
                <a:spcPts val="0"/>
              </a:spcAft>
            </a:pPr>
            <a:r>
              <a:rPr lang="en-US" sz="2800" b="1" dirty="0" err="1">
                <a:effectLst/>
                <a:latin typeface="Arial" panose="020B0604020202020204" pitchFamily="34" charset="0"/>
                <a:ea typeface="Times New Roman" panose="02020603050405020304" pitchFamily="18" charset="0"/>
                <a:cs typeface="Arial" panose="020B0604020202020204" pitchFamily="34" charset="0"/>
              </a:rPr>
              <a:t>Quy</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Trình</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Hoạt</a:t>
            </a:r>
            <a:r>
              <a:rPr lang="en-US" sz="2800" b="1" dirty="0">
                <a:effectLst/>
                <a:latin typeface="Arial" panose="020B0604020202020204" pitchFamily="34" charset="0"/>
                <a:ea typeface="Times New Roman" panose="02020603050405020304" pitchFamily="18" charset="0"/>
                <a:cs typeface="Arial" panose="020B0604020202020204" pitchFamily="34" charset="0"/>
              </a:rPr>
              <a:t> Động Của Big Data</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3" name="TextBox 2">
            <a:extLst>
              <a:ext uri="{FF2B5EF4-FFF2-40B4-BE49-F238E27FC236}">
                <a16:creationId xmlns:a16="http://schemas.microsoft.com/office/drawing/2014/main" id="{10331998-7040-0269-9CFD-43BB4E5E5535}"/>
              </a:ext>
            </a:extLst>
          </p:cNvPr>
          <p:cNvSpPr txBox="1"/>
          <p:nvPr/>
        </p:nvSpPr>
        <p:spPr>
          <a:xfrm>
            <a:off x="1271338" y="2294105"/>
            <a:ext cx="6768507" cy="3228063"/>
          </a:xfrm>
          <a:prstGeom prst="rect">
            <a:avLst/>
          </a:prstGeom>
          <a:noFill/>
        </p:spPr>
        <p:txBody>
          <a:bodyPr wrap="square" rtlCol="0">
            <a:spAutoFit/>
          </a:bodyPr>
          <a:lstStyle/>
          <a:p>
            <a:pPr marL="342900" marR="0" lvl="0" indent="-342900">
              <a:lnSpc>
                <a:spcPct val="150000"/>
              </a:lnSpc>
              <a:spcBef>
                <a:spcPts val="0"/>
              </a:spcBef>
              <a:spcAft>
                <a:spcPts val="0"/>
              </a:spcAft>
              <a:buFont typeface="+mj-lt"/>
              <a:buAutoNum type="arabicPeriod"/>
            </a:pPr>
            <a:r>
              <a:rPr lang="en-US" sz="2400" dirty="0" err="1">
                <a:effectLst/>
                <a:latin typeface="Arial" panose="020B0604020202020204" pitchFamily="34" charset="0"/>
                <a:ea typeface="Times New Roman" panose="02020603050405020304" pitchFamily="18" charset="0"/>
                <a:cs typeface="Arial" panose="020B0604020202020204" pitchFamily="34" charset="0"/>
              </a:rPr>
              <a:t>Xây</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dựng</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chiến</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lược</a:t>
            </a:r>
            <a:r>
              <a:rPr lang="en-US" sz="2400" dirty="0">
                <a:effectLst/>
                <a:latin typeface="Arial" panose="020B0604020202020204" pitchFamily="34" charset="0"/>
                <a:ea typeface="Times New Roman" panose="02020603050405020304" pitchFamily="18" charset="0"/>
                <a:cs typeface="Arial" panose="020B0604020202020204" pitchFamily="34" charset="0"/>
              </a:rPr>
              <a:t> Big Data</a:t>
            </a:r>
          </a:p>
          <a:p>
            <a:pPr marL="342900" marR="0" lvl="0" indent="-342900">
              <a:lnSpc>
                <a:spcPct val="150000"/>
              </a:lnSpc>
              <a:spcBef>
                <a:spcPts val="0"/>
              </a:spcBef>
              <a:spcAft>
                <a:spcPts val="0"/>
              </a:spcAft>
              <a:buFont typeface="+mj-lt"/>
              <a:buAutoNum type="arabicPeriod"/>
            </a:pPr>
            <a:r>
              <a:rPr lang="en-US" sz="2400" dirty="0" err="1">
                <a:effectLst/>
                <a:latin typeface="Arial" panose="020B0604020202020204" pitchFamily="34" charset="0"/>
                <a:ea typeface="Times New Roman" panose="02020603050405020304" pitchFamily="18" charset="0"/>
                <a:cs typeface="Arial" panose="020B0604020202020204" pitchFamily="34" charset="0"/>
              </a:rPr>
              <a:t>Xác</a:t>
            </a:r>
            <a:r>
              <a:rPr lang="en-US" sz="2400" dirty="0">
                <a:effectLst/>
                <a:latin typeface="Arial" panose="020B0604020202020204" pitchFamily="34" charset="0"/>
                <a:ea typeface="Times New Roman" panose="02020603050405020304" pitchFamily="18" charset="0"/>
                <a:cs typeface="Arial" panose="020B0604020202020204" pitchFamily="34" charset="0"/>
              </a:rPr>
              <a:t> định </a:t>
            </a:r>
            <a:r>
              <a:rPr lang="en-US" sz="2400" dirty="0" err="1">
                <a:effectLst/>
                <a:latin typeface="Arial" panose="020B0604020202020204" pitchFamily="34" charset="0"/>
                <a:ea typeface="Times New Roman" panose="02020603050405020304" pitchFamily="18" charset="0"/>
                <a:cs typeface="Arial" panose="020B0604020202020204" pitchFamily="34" charset="0"/>
              </a:rPr>
              <a:t>các</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effectLst/>
                <a:latin typeface="Arial" panose="020B0604020202020204" pitchFamily="34" charset="0"/>
                <a:ea typeface="Times New Roman" panose="02020603050405020304" pitchFamily="18" charset="0"/>
                <a:cs typeface="Arial" panose="020B0604020202020204" pitchFamily="34" charset="0"/>
              </a:rPr>
              <a:t> Big Data </a:t>
            </a:r>
          </a:p>
          <a:p>
            <a:pPr marL="342900" marR="0" lvl="0" indent="-342900">
              <a:lnSpc>
                <a:spcPct val="150000"/>
              </a:lnSpc>
              <a:spcBef>
                <a:spcPts val="0"/>
              </a:spcBef>
              <a:spcAft>
                <a:spcPts val="0"/>
              </a:spcAft>
              <a:buFont typeface="+mj-lt"/>
              <a:buAutoNum type="arabicPeriod"/>
            </a:pP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Truy</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cập</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quản</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lý</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và</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lưu</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trữ</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Big Data</a:t>
            </a:r>
            <a:endParaRPr lang="en-US" sz="2400"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50000"/>
              </a:lnSpc>
              <a:spcBef>
                <a:spcPts val="0"/>
              </a:spcBef>
              <a:spcAft>
                <a:spcPts val="0"/>
              </a:spcAft>
              <a:buFont typeface="+mj-lt"/>
              <a:buAutoNum type="arabicPeriod"/>
            </a:pP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Tiến</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hành</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phân</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tích</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dữ</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liệu</a:t>
            </a:r>
            <a:endParaRPr lang="en-US" sz="2400"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50000"/>
              </a:lnSpc>
              <a:spcBef>
                <a:spcPts val="0"/>
              </a:spcBef>
              <a:spcAft>
                <a:spcPts val="0"/>
              </a:spcAft>
              <a:buFont typeface="+mj-lt"/>
              <a:buAutoNum type="arabicPeriod"/>
            </a:pP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Dựa</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trên</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dữ</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liệu</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đưa</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ra</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quyết</a:t>
            </a: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định</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457200" marR="0" indent="180340">
              <a:lnSpc>
                <a:spcPct val="150000"/>
              </a:lnSpc>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pic>
        <p:nvPicPr>
          <p:cNvPr id="5122" name="Picture 2" descr="QUẢN LÝ TỒN KHO TRONG THỜI ĐẠI BIG DATA">
            <a:extLst>
              <a:ext uri="{FF2B5EF4-FFF2-40B4-BE49-F238E27FC236}">
                <a16:creationId xmlns:a16="http://schemas.microsoft.com/office/drawing/2014/main" id="{926137DA-41EB-0FD4-24D9-BEA12FF49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5709" y="2294105"/>
            <a:ext cx="4268460" cy="2849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268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p:txBody>
          <a:bodyPr>
            <a:normAutofit/>
          </a:bodyPr>
          <a:lstStyle/>
          <a:p>
            <a:pPr marR="0" lvl="0">
              <a:lnSpc>
                <a:spcPct val="150000"/>
              </a:lnSpc>
              <a:spcBef>
                <a:spcPts val="0"/>
              </a:spcBef>
              <a:spcAft>
                <a:spcPts val="0"/>
              </a:spcAft>
            </a:pPr>
            <a:r>
              <a:rPr lang="en-US" sz="2800" b="1" dirty="0" err="1">
                <a:effectLst/>
                <a:latin typeface="Arial" panose="020B0604020202020204" pitchFamily="34" charset="0"/>
                <a:ea typeface="Times New Roman" panose="02020603050405020304" pitchFamily="18" charset="0"/>
                <a:cs typeface="Arial" panose="020B0604020202020204" pitchFamily="34" charset="0"/>
              </a:rPr>
              <a:t>Ứng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Dụng</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3" name="TextBox 2">
            <a:extLst>
              <a:ext uri="{FF2B5EF4-FFF2-40B4-BE49-F238E27FC236}">
                <a16:creationId xmlns:a16="http://schemas.microsoft.com/office/drawing/2014/main" id="{10331998-7040-0269-9CFD-43BB4E5E5535}"/>
              </a:ext>
            </a:extLst>
          </p:cNvPr>
          <p:cNvSpPr txBox="1"/>
          <p:nvPr/>
        </p:nvSpPr>
        <p:spPr>
          <a:xfrm>
            <a:off x="1842093" y="1897063"/>
            <a:ext cx="6768507" cy="3347840"/>
          </a:xfrm>
          <a:prstGeom prst="rect">
            <a:avLst/>
          </a:prstGeom>
          <a:noFill/>
        </p:spPr>
        <p:txBody>
          <a:bodyPr wrap="square" rtlCol="0">
            <a:spAutoFit/>
          </a:bodyPr>
          <a:lstStyle/>
          <a:p>
            <a:pPr marL="342900" marR="0" lvl="0" indent="-342900">
              <a:lnSpc>
                <a:spcPct val="150000"/>
              </a:lnSpc>
              <a:spcBef>
                <a:spcPts val="0"/>
              </a:spcBef>
              <a:spcAft>
                <a:spcPts val="0"/>
              </a:spcAft>
              <a:buFont typeface="Arial" panose="020B0604020202020204" pitchFamily="34" charset="0"/>
              <a:buChar char="•"/>
            </a:pPr>
            <a:r>
              <a:rPr lang="en-US" sz="2400" dirty="0" err="1">
                <a:effectLst/>
                <a:latin typeface="Arial" panose="020B0604020202020204" pitchFamily="34" charset="0"/>
                <a:ea typeface="Times New Roman" panose="02020603050405020304" pitchFamily="18" charset="0"/>
                <a:cs typeface="Arial" panose="020B0604020202020204" pitchFamily="34" charset="0"/>
              </a:rPr>
              <a:t>Tài</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chính</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2400" dirty="0" err="1">
                <a:effectLst/>
                <a:latin typeface="Arial" panose="020B0604020202020204" pitchFamily="34" charset="0"/>
                <a:ea typeface="Times New Roman" panose="02020603050405020304" pitchFamily="18" charset="0"/>
                <a:cs typeface="Arial" panose="020B0604020202020204" pitchFamily="34" charset="0"/>
              </a:rPr>
              <a:t>Chăm</a:t>
            </a:r>
            <a:r>
              <a:rPr lang="en-US" sz="2400" dirty="0">
                <a:effectLst/>
                <a:latin typeface="Arial" panose="020B0604020202020204" pitchFamily="34" charset="0"/>
                <a:ea typeface="Times New Roman" panose="02020603050405020304" pitchFamily="18" charset="0"/>
                <a:cs typeface="Arial" panose="020B0604020202020204" pitchFamily="34" charset="0"/>
              </a:rPr>
              <a:t> sóc </a:t>
            </a:r>
            <a:r>
              <a:rPr lang="en-US" sz="2400" dirty="0" err="1">
                <a:effectLst/>
                <a:latin typeface="Arial" panose="020B0604020202020204" pitchFamily="34" charset="0"/>
                <a:ea typeface="Times New Roman" panose="02020603050405020304" pitchFamily="18" charset="0"/>
                <a:cs typeface="Arial" panose="020B0604020202020204" pitchFamily="34" charset="0"/>
              </a:rPr>
              <a:t>sức</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khỏe</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2400" dirty="0" err="1">
                <a:effectLst/>
                <a:latin typeface="Arial" panose="020B0604020202020204" pitchFamily="34" charset="0"/>
                <a:ea typeface="Times New Roman" panose="02020603050405020304" pitchFamily="18" charset="0"/>
                <a:cs typeface="Arial" panose="020B0604020202020204" pitchFamily="34" charset="0"/>
              </a:rPr>
              <a:t>Sản</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xuất</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2400" dirty="0" err="1">
                <a:effectLst/>
                <a:latin typeface="Arial" panose="020B0604020202020204" pitchFamily="34" charset="0"/>
                <a:ea typeface="Times New Roman" panose="02020603050405020304" pitchFamily="18" charset="0"/>
                <a:cs typeface="Arial" panose="020B0604020202020204" pitchFamily="34" charset="0"/>
              </a:rPr>
              <a:t>Giáo</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dục</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2400" dirty="0" err="1">
                <a:effectLst/>
                <a:latin typeface="Arial" panose="020B0604020202020204" pitchFamily="34" charset="0"/>
                <a:ea typeface="Times New Roman" panose="02020603050405020304" pitchFamily="18" charset="0"/>
                <a:cs typeface="Arial" panose="020B0604020202020204" pitchFamily="34" charset="0"/>
              </a:rPr>
              <a:t>Truyển</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thông</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cs typeface="Arial" panose="020B0604020202020204" pitchFamily="34" charset="0"/>
              </a:rPr>
              <a:t>Công </a:t>
            </a:r>
            <a:r>
              <a:rPr lang="en-US" sz="2400" dirty="0" err="1">
                <a:effectLst/>
                <a:latin typeface="Arial" panose="020B0604020202020204" pitchFamily="34" charset="0"/>
                <a:ea typeface="Times New Roman" panose="02020603050405020304" pitchFamily="18" charset="0"/>
                <a:cs typeface="Arial" panose="020B0604020202020204" pitchFamily="34" charset="0"/>
              </a:rPr>
              <a:t>nghệ</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p>
        </p:txBody>
      </p:sp>
      <p:pic>
        <p:nvPicPr>
          <p:cNvPr id="6146" name="Picture 2" descr="Tận dụng bigdata để kinh doanh xuất khẩu ra thế giới | GoEXPORT">
            <a:extLst>
              <a:ext uri="{FF2B5EF4-FFF2-40B4-BE49-F238E27FC236}">
                <a16:creationId xmlns:a16="http://schemas.microsoft.com/office/drawing/2014/main" id="{011E8E5D-8928-2268-BF66-217CABAE0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314" y="1451195"/>
            <a:ext cx="7340895" cy="431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57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1379621" y="4575650"/>
            <a:ext cx="10515600" cy="1299411"/>
          </a:xfrm>
        </p:spPr>
        <p:txBody>
          <a:bodyPr>
            <a:normAutofit/>
          </a:bodyPr>
          <a:lstStyle/>
          <a:p>
            <a:r>
              <a:rPr lang="en-US" sz="5400" dirty="0" err="1">
                <a:latin typeface="Arial" panose="020B0604020202020204" pitchFamily="34" charset="0"/>
                <a:cs typeface="Arial" panose="020B0604020202020204" pitchFamily="34" charset="0"/>
              </a:rPr>
              <a:t>Phần</a:t>
            </a:r>
            <a:r>
              <a:rPr lang="en-US" sz="5400" dirty="0">
                <a:latin typeface="Arial" panose="020B0604020202020204" pitchFamily="34" charset="0"/>
                <a:cs typeface="Arial" panose="020B0604020202020204" pitchFamily="34" charset="0"/>
              </a:rPr>
              <a:t> II: No SQL</a:t>
            </a:r>
          </a:p>
        </p:txBody>
      </p:sp>
    </p:spTree>
    <p:extLst>
      <p:ext uri="{BB962C8B-B14F-4D97-AF65-F5344CB8AC3E}">
        <p14:creationId xmlns:p14="http://schemas.microsoft.com/office/powerpoint/2010/main" val="1352673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A. No SQL</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229226" y="1362541"/>
            <a:ext cx="9733547" cy="523220"/>
          </a:xfrm>
          <a:prstGeom prst="rect">
            <a:avLst/>
          </a:prstGeom>
          <a:noFill/>
        </p:spPr>
        <p:txBody>
          <a:bodyPr wrap="square" rtlCol="0">
            <a:spAutoFit/>
          </a:bodyPr>
          <a:lstStyle/>
          <a:p>
            <a:r>
              <a:rPr lang="pt-BR" sz="2800" dirty="0">
                <a:latin typeface="Arial" panose="020B0604020202020204" pitchFamily="34" charset="0"/>
                <a:cs typeface="Arial" panose="020B0604020202020204" pitchFamily="34" charset="0"/>
              </a:rPr>
              <a:t>Cơ sở dữ liệu No SQL là gì?</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1686426" y="2032886"/>
            <a:ext cx="9276347" cy="707886"/>
          </a:xfrm>
          <a:prstGeom prst="rect">
            <a:avLst/>
          </a:prstGeom>
          <a:noFill/>
        </p:spPr>
        <p:txBody>
          <a:bodyPr wrap="square" rtlCol="0">
            <a:spAutoFit/>
          </a:bodyPr>
          <a:lstStyle/>
          <a:p>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Cơ</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sở</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dữ</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liệu</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NoSQL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là</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Cơ</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sở</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dữ</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liệu</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được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xây</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dựng</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dành</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riêng</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cho</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mô</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hình</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dữ</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liệu</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và</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có</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sơ</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đô</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linh</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hoạt</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để</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xây</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dựng</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các</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ứng</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dụng</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hiện</a:t>
            </a:r>
            <a:r>
              <a:rPr lang="en-US" sz="2000" dirty="0">
                <a:solidFill>
                  <a:srgbClr val="232F3E"/>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232F3E"/>
                </a:solidFill>
                <a:effectLst/>
                <a:latin typeface="Arial" panose="020B0604020202020204" pitchFamily="34" charset="0"/>
                <a:ea typeface="Times New Roman" panose="02020603050405020304" pitchFamily="18" charset="0"/>
                <a:cs typeface="Arial" panose="020B0604020202020204" pitchFamily="34" charset="0"/>
              </a:rPr>
              <a:t>đại</a:t>
            </a:r>
            <a:endParaRPr lang="en-US" sz="2000" dirty="0">
              <a:latin typeface="Arial" panose="020B0604020202020204" pitchFamily="34" charset="0"/>
              <a:cs typeface="Arial" panose="020B0604020202020204" pitchFamily="34" charset="0"/>
            </a:endParaRPr>
          </a:p>
        </p:txBody>
      </p:sp>
      <p:pic>
        <p:nvPicPr>
          <p:cNvPr id="7170" name="Picture 2" descr="NOSQL là gì? Một số ưu điểm và nhược điểm cần biết về nosql">
            <a:extLst>
              <a:ext uri="{FF2B5EF4-FFF2-40B4-BE49-F238E27FC236}">
                <a16:creationId xmlns:a16="http://schemas.microsoft.com/office/drawing/2014/main" id="{10A97C65-0AB4-1FFA-69BC-BE2BF45F3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525" y="2940050"/>
            <a:ext cx="74676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002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A. No SQL</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229226" y="1552758"/>
            <a:ext cx="9733547" cy="523220"/>
          </a:xfrm>
          <a:prstGeom prst="rect">
            <a:avLst/>
          </a:prstGeom>
          <a:noFill/>
        </p:spPr>
        <p:txBody>
          <a:bodyPr wrap="square" rtlCol="0">
            <a:spAutoFit/>
          </a:bodyPr>
          <a:lstStyle/>
          <a:p>
            <a:r>
              <a:rPr lang="vi-VN" sz="2800" dirty="0">
                <a:latin typeface="Arial" panose="020B0604020202020204" pitchFamily="34" charset="0"/>
                <a:cs typeface="Arial" panose="020B0604020202020204" pitchFamily="34" charset="0"/>
              </a:rPr>
              <a:t>Các loại cơ sở dữ liệu No SQL</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1806742" y="2521829"/>
            <a:ext cx="9276347" cy="2978508"/>
          </a:xfrm>
          <a:prstGeom prst="rect">
            <a:avLst/>
          </a:prstGeom>
          <a:noFill/>
        </p:spPr>
        <p:txBody>
          <a:bodyPr wrap="square" rtlCol="0">
            <a:spAutoFit/>
          </a:bodyPr>
          <a:lstStyle/>
          <a:p>
            <a:r>
              <a:rPr lang="en-US" sz="2400" dirty="0" err="1">
                <a:solidFill>
                  <a:srgbClr val="111111"/>
                </a:solidFill>
                <a:effectLst/>
                <a:latin typeface="Arial" panose="020B0604020202020204" pitchFamily="34" charset="0"/>
                <a:ea typeface="Times New Roman" panose="02020603050405020304" pitchFamily="18" charset="0"/>
                <a:cs typeface="Arial" panose="020B0604020202020204" pitchFamily="34" charset="0"/>
              </a:rPr>
              <a:t>Quá</a:t>
            </a: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111111"/>
                </a:solidFill>
                <a:effectLst/>
                <a:latin typeface="Arial" panose="020B0604020202020204" pitchFamily="34" charset="0"/>
                <a:ea typeface="Times New Roman" panose="02020603050405020304" pitchFamily="18" charset="0"/>
                <a:cs typeface="Arial" panose="020B0604020202020204" pitchFamily="34" charset="0"/>
              </a:rPr>
              <a:t>trình</a:t>
            </a: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phát </a:t>
            </a:r>
            <a:r>
              <a:rPr lang="en-US" sz="2400" dirty="0" err="1">
                <a:solidFill>
                  <a:srgbClr val="111111"/>
                </a:solidFill>
                <a:effectLst/>
                <a:latin typeface="Arial" panose="020B0604020202020204" pitchFamily="34" charset="0"/>
                <a:ea typeface="Times New Roman" panose="02020603050405020304" pitchFamily="18" charset="0"/>
                <a:cs typeface="Arial" panose="020B0604020202020204" pitchFamily="34" charset="0"/>
              </a:rPr>
              <a:t>triển</a:t>
            </a: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111111"/>
                </a:solidFill>
                <a:effectLst/>
                <a:latin typeface="Arial" panose="020B0604020202020204" pitchFamily="34" charset="0"/>
                <a:ea typeface="Times New Roman" panose="02020603050405020304" pitchFamily="18" charset="0"/>
                <a:cs typeface="Arial" panose="020B0604020202020204" pitchFamily="34" charset="0"/>
              </a:rPr>
              <a:t>đã</a:t>
            </a: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111111"/>
                </a:solidFill>
                <a:effectLst/>
                <a:latin typeface="Arial" panose="020B0604020202020204" pitchFamily="34" charset="0"/>
                <a:ea typeface="Times New Roman" panose="02020603050405020304" pitchFamily="18" charset="0"/>
                <a:cs typeface="Arial" panose="020B0604020202020204" pitchFamily="34" charset="0"/>
              </a:rPr>
              <a:t>cho</a:t>
            </a: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111111"/>
                </a:solidFill>
                <a:effectLst/>
                <a:latin typeface="Arial" panose="020B0604020202020204" pitchFamily="34" charset="0"/>
                <a:ea typeface="Times New Roman" panose="02020603050405020304" pitchFamily="18" charset="0"/>
                <a:cs typeface="Arial" panose="020B0604020202020204" pitchFamily="34" charset="0"/>
              </a:rPr>
              <a:t>ra</a:t>
            </a: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111111"/>
                </a:solidFill>
                <a:effectLst/>
                <a:latin typeface="Arial" panose="020B0604020202020204" pitchFamily="34" charset="0"/>
                <a:ea typeface="Times New Roman" panose="02020603050405020304" pitchFamily="18" charset="0"/>
                <a:cs typeface="Arial" panose="020B0604020202020204" pitchFamily="34" charset="0"/>
              </a:rPr>
              <a:t>đời</a:t>
            </a: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111111"/>
                </a:solidFill>
                <a:effectLst/>
                <a:latin typeface="Arial" panose="020B0604020202020204" pitchFamily="34" charset="0"/>
                <a:ea typeface="Times New Roman" panose="02020603050405020304" pitchFamily="18" charset="0"/>
                <a:cs typeface="Arial" panose="020B0604020202020204" pitchFamily="34" charset="0"/>
              </a:rPr>
              <a:t>bốn</a:t>
            </a: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111111"/>
                </a:solidFill>
                <a:effectLst/>
                <a:latin typeface="Arial" panose="020B0604020202020204" pitchFamily="34" charset="0"/>
                <a:ea typeface="Times New Roman" panose="02020603050405020304" pitchFamily="18" charset="0"/>
                <a:cs typeface="Arial" panose="020B0604020202020204" pitchFamily="34" charset="0"/>
              </a:rPr>
              <a:t>loại</a:t>
            </a: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NoSQL </a:t>
            </a:r>
            <a:r>
              <a:rPr lang="en-US" sz="2400" dirty="0" err="1">
                <a:solidFill>
                  <a:srgbClr val="111111"/>
                </a:solidFill>
                <a:effectLst/>
                <a:latin typeface="Arial" panose="020B0604020202020204" pitchFamily="34" charset="0"/>
                <a:ea typeface="Times New Roman" panose="02020603050405020304" pitchFamily="18" charset="0"/>
                <a:cs typeface="Arial" panose="020B0604020202020204" pitchFamily="34" charset="0"/>
              </a:rPr>
              <a:t>chính</a:t>
            </a: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111111"/>
                </a:solidFill>
                <a:effectLst/>
                <a:latin typeface="Arial" panose="020B0604020202020204" pitchFamily="34" charset="0"/>
                <a:ea typeface="Times New Roman" panose="02020603050405020304" pitchFamily="18" charset="0"/>
                <a:cs typeface="Arial" panose="020B0604020202020204" pitchFamily="34" charset="0"/>
              </a:rPr>
              <a:t>cụ</a:t>
            </a: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thể:</a:t>
            </a:r>
          </a:p>
          <a:p>
            <a:pPr marL="342900" indent="-342900">
              <a:buFont typeface="Arial" panose="020B0604020202020204" pitchFamily="34" charset="0"/>
              <a:buChar char="•"/>
            </a:pPr>
            <a:endParaRPr lang="en-US" sz="2400" dirty="0">
              <a:solidFill>
                <a:srgbClr val="111111"/>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Document databases</a:t>
            </a:r>
          </a:p>
          <a:p>
            <a:pPr marL="342900" indent="-342900">
              <a:lnSpc>
                <a:spcPct val="150000"/>
              </a:lnSpc>
              <a:buFont typeface="Arial" panose="020B0604020202020204" pitchFamily="34" charset="0"/>
              <a:buChar char="•"/>
            </a:pP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Key – Value databases</a:t>
            </a:r>
            <a:endParaRPr lang="en-US" sz="2400" dirty="0">
              <a:solidFill>
                <a:srgbClr val="111111"/>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Wide-column stores</a:t>
            </a:r>
          </a:p>
          <a:p>
            <a:pPr marL="342900" indent="-342900">
              <a:lnSpc>
                <a:spcPct val="150000"/>
              </a:lnSpc>
              <a:buFont typeface="Arial" panose="020B0604020202020204" pitchFamily="34" charset="0"/>
              <a:buChar char="•"/>
            </a:pPr>
            <a:r>
              <a:rPr lang="en-US"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Graph databases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4184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A. No SQL</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402682" y="1259336"/>
            <a:ext cx="9733547" cy="523220"/>
          </a:xfrm>
          <a:prstGeom prst="rect">
            <a:avLst/>
          </a:prstGeom>
          <a:noFill/>
        </p:spPr>
        <p:txBody>
          <a:bodyPr wrap="square" rtlCol="0">
            <a:spAutoFit/>
          </a:bodyPr>
          <a:lstStyle/>
          <a:p>
            <a:r>
              <a:rPr lang="vi-VN" sz="2800" dirty="0">
                <a:latin typeface="Arial" panose="020B0604020202020204" pitchFamily="34" charset="0"/>
                <a:cs typeface="Arial" panose="020B0604020202020204" pitchFamily="34" charset="0"/>
              </a:rPr>
              <a:t>Đặc điểm của No SQL</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603584" y="2040087"/>
            <a:ext cx="11331742" cy="4154984"/>
          </a:xfrm>
          <a:prstGeom prst="rect">
            <a:avLst/>
          </a:prstGeom>
          <a:noFill/>
        </p:spPr>
        <p:txBody>
          <a:bodyPr wrap="square" rtlCol="0">
            <a:spAutoFit/>
          </a:bodyPr>
          <a:lstStyle/>
          <a:p>
            <a:pPr marL="342900" indent="-342900">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NoSQL lưu trữ dữ liệu của mình theo dạng cặp giá trị “key – value”. Sử dụng số lượng lớn các node để lưu trữ thông tin.</a:t>
            </a:r>
          </a:p>
          <a:p>
            <a:pPr marL="342900" indent="-342900">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Mô hình phân tán dưới sự kiểm soát phần mềm.</a:t>
            </a:r>
          </a:p>
          <a:p>
            <a:pPr marL="342900" indent="-342900">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Chấp nhận dữ liệu bị trùng lặp do một số node sẽ lưu cùng thông tin giống nhau.</a:t>
            </a:r>
          </a:p>
          <a:p>
            <a:pPr marL="342900" indent="-342900">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Một truy vấn sẽ được gửi tới nhiều máy cùng lúc, do đó khi một máy nào đó không phục vụ được sẽ không ảnh hưởng lắm đến chất lượng trả về kết quả.</a:t>
            </a:r>
          </a:p>
          <a:p>
            <a:pPr marL="342900" indent="-342900">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Phi quan hệ – không có ràng buộc nào cho việc nhất quán dữ liệu.</a:t>
            </a:r>
          </a:p>
          <a:p>
            <a:pPr marL="342900" indent="-342900">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Tính nhất quán không theo thời gian thực: Sau mỗi thay đổi CSDL, không cần tác động ngay đến tất cả các CSDL liên quan mà được lan truyền theo thời gian.</a:t>
            </a:r>
          </a:p>
        </p:txBody>
      </p:sp>
    </p:spTree>
    <p:extLst>
      <p:ext uri="{BB962C8B-B14F-4D97-AF65-F5344CB8AC3E}">
        <p14:creationId xmlns:p14="http://schemas.microsoft.com/office/powerpoint/2010/main" val="22286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C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A. No SQL</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402682" y="1259336"/>
            <a:ext cx="9733547" cy="523220"/>
          </a:xfrm>
          <a:prstGeom prst="rect">
            <a:avLst/>
          </a:prstGeom>
          <a:noFill/>
        </p:spPr>
        <p:txBody>
          <a:bodyPr wrap="square" rtlCol="0">
            <a:spAutoFit/>
          </a:bodyPr>
          <a:lstStyle/>
          <a:p>
            <a:r>
              <a:rPr lang="vi-VN" sz="2800" dirty="0">
                <a:latin typeface="Arial" panose="020B0604020202020204" pitchFamily="34" charset="0"/>
                <a:cs typeface="Arial" panose="020B0604020202020204" pitchFamily="34" charset="0"/>
              </a:rPr>
              <a:t>Quá Trình Hình Thành</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1526005" y="2668401"/>
            <a:ext cx="4569995" cy="2246769"/>
          </a:xfrm>
          <a:prstGeom prst="rect">
            <a:avLst/>
          </a:prstGeom>
          <a:noFill/>
        </p:spPr>
        <p:txBody>
          <a:bodyPr wrap="square" rtlCol="0">
            <a:spAutoFit/>
          </a:bodyPr>
          <a:lstStyle/>
          <a:p>
            <a:pPr algn="just"/>
            <a:r>
              <a:rPr lang="en-US" sz="2000" dirty="0" err="1">
                <a:effectLst/>
                <a:latin typeface="Arial" panose="020B0604020202020204" pitchFamily="34" charset="0"/>
                <a:ea typeface="Times New Roman" panose="02020603050405020304" pitchFamily="18" charset="0"/>
                <a:cs typeface="Arial" panose="020B0604020202020204" pitchFamily="34" charset="0"/>
              </a:rPr>
              <a:t>Lịch</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sử</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Thuật</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ngữ</a:t>
            </a:r>
            <a:r>
              <a:rPr lang="en-US" sz="2000" dirty="0">
                <a:effectLst/>
                <a:latin typeface="Arial" panose="020B0604020202020204" pitchFamily="34" charset="0"/>
                <a:ea typeface="Times New Roman" panose="02020603050405020304" pitchFamily="18" charset="0"/>
                <a:cs typeface="Arial" panose="020B0604020202020204" pitchFamily="34" charset="0"/>
              </a:rPr>
              <a:t> NoSQL được </a:t>
            </a:r>
            <a:r>
              <a:rPr lang="en-US" sz="2000" dirty="0" err="1">
                <a:effectLst/>
                <a:latin typeface="Arial" panose="020B0604020202020204" pitchFamily="34" charset="0"/>
                <a:ea typeface="Times New Roman" panose="02020603050405020304" pitchFamily="18" charset="0"/>
                <a:cs typeface="Arial" panose="020B0604020202020204" pitchFamily="34" charset="0"/>
              </a:rPr>
              <a:t>sử</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dụng</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bởi</a:t>
            </a:r>
            <a:r>
              <a:rPr lang="en-US" sz="2000" dirty="0">
                <a:effectLst/>
                <a:latin typeface="Arial" panose="020B0604020202020204" pitchFamily="34" charset="0"/>
                <a:ea typeface="Times New Roman" panose="02020603050405020304" pitchFamily="18" charset="0"/>
                <a:cs typeface="Arial" panose="020B0604020202020204" pitchFamily="34" charset="0"/>
              </a:rPr>
              <a:t> Carlo </a:t>
            </a:r>
            <a:r>
              <a:rPr lang="en-US" sz="2000" dirty="0" err="1">
                <a:effectLst/>
                <a:latin typeface="Arial" panose="020B0604020202020204" pitchFamily="34" charset="0"/>
                <a:ea typeface="Times New Roman" panose="02020603050405020304" pitchFamily="18" charset="0"/>
                <a:cs typeface="Arial" panose="020B0604020202020204" pitchFamily="34" charset="0"/>
              </a:rPr>
              <a:t>Strozzi</a:t>
            </a:r>
            <a:r>
              <a:rPr lang="en-US" sz="2000" dirty="0">
                <a:effectLst/>
                <a:latin typeface="Arial" panose="020B0604020202020204" pitchFamily="34" charset="0"/>
                <a:ea typeface="Times New Roman" panose="02020603050405020304" pitchFamily="18" charset="0"/>
                <a:cs typeface="Arial" panose="020B0604020202020204" pitchFamily="34" charset="0"/>
              </a:rPr>
              <a:t> vào </a:t>
            </a:r>
            <a:r>
              <a:rPr lang="en-US" sz="2000" dirty="0" err="1">
                <a:effectLst/>
                <a:latin typeface="Arial" panose="020B0604020202020204" pitchFamily="34" charset="0"/>
                <a:ea typeface="Times New Roman" panose="02020603050405020304" pitchFamily="18" charset="0"/>
                <a:cs typeface="Arial" panose="020B0604020202020204" pitchFamily="34" charset="0"/>
              </a:rPr>
              <a:t>năm</a:t>
            </a:r>
            <a:r>
              <a:rPr lang="en-US" sz="2000" dirty="0">
                <a:effectLst/>
                <a:latin typeface="Arial" panose="020B0604020202020204" pitchFamily="34" charset="0"/>
                <a:ea typeface="Times New Roman" panose="02020603050405020304" pitchFamily="18" charset="0"/>
                <a:cs typeface="Arial" panose="020B0604020202020204" pitchFamily="34" charset="0"/>
              </a:rPr>
              <a:t> 1998 </a:t>
            </a:r>
            <a:r>
              <a:rPr lang="en-US" sz="2000" dirty="0" err="1">
                <a:effectLst/>
                <a:latin typeface="Arial" panose="020B0604020202020204" pitchFamily="34" charset="0"/>
                <a:ea typeface="Times New Roman" panose="02020603050405020304" pitchFamily="18" charset="0"/>
                <a:cs typeface="Arial" panose="020B0604020202020204" pitchFamily="34" charset="0"/>
              </a:rPr>
              <a:t>để</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đặt</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tên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cho</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cơ</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sở</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dữ</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liệu</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quan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hệ</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mã</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nguồn</a:t>
            </a:r>
            <a:r>
              <a:rPr lang="en-US" sz="2000" dirty="0">
                <a:effectLst/>
                <a:latin typeface="Arial" panose="020B0604020202020204" pitchFamily="34" charset="0"/>
                <a:ea typeface="Times New Roman" panose="02020603050405020304" pitchFamily="18" charset="0"/>
                <a:cs typeface="Arial" panose="020B0604020202020204" pitchFamily="34" charset="0"/>
              </a:rPr>
              <a:t> mở </a:t>
            </a:r>
            <a:r>
              <a:rPr lang="en-US" sz="2000" dirty="0" err="1">
                <a:effectLst/>
                <a:latin typeface="Arial" panose="020B0604020202020204" pitchFamily="34" charset="0"/>
                <a:ea typeface="Times New Roman" panose="02020603050405020304" pitchFamily="18" charset="0"/>
                <a:cs typeface="Arial" panose="020B0604020202020204" pitchFamily="34" charset="0"/>
              </a:rPr>
              <a:t>Strozzi</a:t>
            </a:r>
            <a:r>
              <a:rPr lang="en-US" sz="2000" dirty="0">
                <a:effectLst/>
                <a:latin typeface="Arial" panose="020B0604020202020204" pitchFamily="34" charset="0"/>
                <a:ea typeface="Times New Roman" panose="02020603050405020304" pitchFamily="18" charset="0"/>
                <a:cs typeface="Arial" panose="020B0604020202020204" pitchFamily="34" charset="0"/>
              </a:rPr>
              <a:t> NoSQL </a:t>
            </a:r>
            <a:r>
              <a:rPr lang="en-US" sz="2000" dirty="0" err="1">
                <a:effectLst/>
                <a:latin typeface="Arial" panose="020B0604020202020204" pitchFamily="34" charset="0"/>
                <a:ea typeface="Times New Roman" panose="02020603050405020304" pitchFamily="18" charset="0"/>
                <a:cs typeface="Arial" panose="020B0604020202020204" pitchFamily="34" charset="0"/>
              </a:rPr>
              <a:t>nhỏ</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gọn</a:t>
            </a:r>
            <a:r>
              <a:rPr lang="en-US" sz="2000" dirty="0">
                <a:effectLst/>
                <a:latin typeface="Arial" panose="020B0604020202020204" pitchFamily="34" charset="0"/>
                <a:ea typeface="Times New Roman" panose="02020603050405020304" pitchFamily="18" charset="0"/>
                <a:cs typeface="Arial" panose="020B0604020202020204" pitchFamily="34" charset="0"/>
              </a:rPr>
              <a:t> của </a:t>
            </a:r>
            <a:r>
              <a:rPr lang="en-US" sz="2000" dirty="0" err="1">
                <a:effectLst/>
                <a:latin typeface="Arial" panose="020B0604020202020204" pitchFamily="34" charset="0"/>
                <a:ea typeface="Times New Roman" panose="02020603050405020304" pitchFamily="18" charset="0"/>
                <a:cs typeface="Arial" panose="020B0604020202020204" pitchFamily="34" charset="0"/>
              </a:rPr>
              <a:t>mình</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mà</a:t>
            </a:r>
            <a:r>
              <a:rPr lang="en-US" sz="2000" dirty="0">
                <a:effectLst/>
                <a:latin typeface="Arial" panose="020B0604020202020204" pitchFamily="34" charset="0"/>
                <a:ea typeface="Times New Roman" panose="02020603050405020304" pitchFamily="18" charset="0"/>
                <a:cs typeface="Arial" panose="020B0604020202020204" pitchFamily="34" charset="0"/>
              </a:rPr>
              <a:t> không </a:t>
            </a:r>
            <a:r>
              <a:rPr lang="en-US" sz="2000" dirty="0" err="1">
                <a:effectLst/>
                <a:latin typeface="Arial" panose="020B0604020202020204" pitchFamily="34" charset="0"/>
                <a:ea typeface="Times New Roman" panose="02020603050405020304" pitchFamily="18" charset="0"/>
                <a:cs typeface="Arial" panose="020B0604020202020204" pitchFamily="34" charset="0"/>
              </a:rPr>
              <a:t>tiết</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lộ</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giao</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diện</a:t>
            </a:r>
            <a:r>
              <a:rPr lang="en-US" sz="2000" dirty="0">
                <a:effectLst/>
                <a:latin typeface="Arial" panose="020B0604020202020204" pitchFamily="34" charset="0"/>
                <a:ea typeface="Times New Roman" panose="02020603050405020304" pitchFamily="18" charset="0"/>
                <a:cs typeface="Arial" panose="020B0604020202020204" pitchFamily="34" charset="0"/>
              </a:rPr>
              <a:t> SQL </a:t>
            </a:r>
            <a:r>
              <a:rPr lang="en-US" sz="2000" dirty="0" err="1">
                <a:effectLst/>
                <a:latin typeface="Arial" panose="020B0604020202020204" pitchFamily="34" charset="0"/>
                <a:ea typeface="Times New Roman" panose="02020603050405020304" pitchFamily="18" charset="0"/>
                <a:cs typeface="Arial" panose="020B0604020202020204" pitchFamily="34" charset="0"/>
              </a:rPr>
              <a:t>tiêu</a:t>
            </a:r>
            <a:r>
              <a:rPr lang="en-US" sz="2000" dirty="0">
                <a:effectLst/>
                <a:latin typeface="Arial" panose="020B0604020202020204" pitchFamily="34" charset="0"/>
                <a:ea typeface="Times New Roman" panose="02020603050405020304" pitchFamily="18" charset="0"/>
                <a:cs typeface="Arial" panose="020B0604020202020204" pitchFamily="34" charset="0"/>
              </a:rPr>
              <a:t> chuẩn, </a:t>
            </a:r>
            <a:r>
              <a:rPr lang="en-US" sz="2000" dirty="0" err="1">
                <a:effectLst/>
                <a:latin typeface="Arial" panose="020B0604020202020204" pitchFamily="34" charset="0"/>
                <a:ea typeface="Times New Roman" panose="02020603050405020304" pitchFamily="18" charset="0"/>
                <a:cs typeface="Arial" panose="020B0604020202020204" pitchFamily="34" charset="0"/>
              </a:rPr>
              <a:t>nhưng</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là</a:t>
            </a:r>
            <a:r>
              <a:rPr lang="en-US" sz="2000" dirty="0">
                <a:effectLst/>
                <a:latin typeface="Arial" panose="020B0604020202020204" pitchFamily="34" charset="0"/>
                <a:ea typeface="Times New Roman" panose="02020603050405020304" pitchFamily="18" charset="0"/>
                <a:cs typeface="Arial" panose="020B0604020202020204" pitchFamily="34" charset="0"/>
              </a:rPr>
              <a:t> vẫn </a:t>
            </a:r>
            <a:r>
              <a:rPr lang="en-US" sz="2000" dirty="0" err="1">
                <a:effectLst/>
                <a:latin typeface="Arial" panose="020B0604020202020204" pitchFamily="34" charset="0"/>
                <a:ea typeface="Times New Roman" panose="02020603050405020304" pitchFamily="18" charset="0"/>
                <a:cs typeface="Arial" panose="020B0604020202020204" pitchFamily="34" charset="0"/>
              </a:rPr>
              <a:t>còn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là</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kiểu</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quan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hệ</a:t>
            </a:r>
            <a:endParaRPr lang="vi-VN" sz="20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27C8E63A-C3BC-7468-9C5E-E3CF03346F8E}"/>
              </a:ext>
            </a:extLst>
          </p:cNvPr>
          <p:cNvPicPr>
            <a:picLocks noChangeAspect="1"/>
          </p:cNvPicPr>
          <p:nvPr/>
        </p:nvPicPr>
        <p:blipFill>
          <a:blip r:embed="rId3"/>
          <a:stretch>
            <a:fillRect/>
          </a:stretch>
        </p:blipFill>
        <p:spPr>
          <a:xfrm>
            <a:off x="7163682" y="1749337"/>
            <a:ext cx="4190118" cy="3914452"/>
          </a:xfrm>
          <a:prstGeom prst="rect">
            <a:avLst/>
          </a:prstGeom>
        </p:spPr>
      </p:pic>
    </p:spTree>
    <p:extLst>
      <p:ext uri="{BB962C8B-B14F-4D97-AF65-F5344CB8AC3E}">
        <p14:creationId xmlns:p14="http://schemas.microsoft.com/office/powerpoint/2010/main" val="18189814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297266"/>
            <a:ext cx="4114800" cy="1325563"/>
          </a:xfrm>
        </p:spPr>
        <p:txBody>
          <a:bodyPr>
            <a:normAutofit/>
          </a:bodyPr>
          <a:lstStyle/>
          <a:p>
            <a:pPr algn="ctr"/>
            <a:r>
              <a:rPr lang="en-ZA" dirty="0">
                <a:latin typeface="Arial" panose="020B0604020202020204" pitchFamily="34" charset="0"/>
                <a:cs typeface="Arial" panose="020B0604020202020204" pitchFamily="34" charset="0"/>
              </a:rPr>
              <a:t>THÀNH VIÊN</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765594" y="1806847"/>
            <a:ext cx="4260012" cy="4365485"/>
          </a:xfrm>
        </p:spPr>
        <p:txBody>
          <a:bodyPr vert="horz" lIns="91440" tIns="45720" rIns="91440" bIns="45720" rtlCol="0" anchor="t">
            <a:normAutofit fontScale="92500" lnSpcReduction="20000"/>
          </a:bodyPr>
          <a:lstStyle/>
          <a:p>
            <a:pPr algn="ctr">
              <a:lnSpc>
                <a:spcPct val="150000"/>
              </a:lnSpc>
            </a:pPr>
            <a:r>
              <a:rPr lang="en-US" sz="3200" dirty="0" err="1">
                <a:latin typeface="Arial" panose="020B0604020202020204" pitchFamily="34" charset="0"/>
                <a:cs typeface="Arial" panose="020B0604020202020204" pitchFamily="34" charset="0"/>
              </a:rPr>
              <a:t>Vũ</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Việt</a:t>
            </a:r>
            <a:endParaRPr lang="en-US" sz="3200" dirty="0">
              <a:latin typeface="Arial" panose="020B0604020202020204" pitchFamily="34" charset="0"/>
              <a:cs typeface="Arial" panose="020B0604020202020204" pitchFamily="34" charset="0"/>
            </a:endParaRPr>
          </a:p>
          <a:p>
            <a:pPr algn="ctr">
              <a:lnSpc>
                <a:spcPct val="150000"/>
              </a:lnSpc>
            </a:pPr>
            <a:r>
              <a:rPr lang="en-US" sz="3200" dirty="0">
                <a:latin typeface="Arial" panose="020B0604020202020204" pitchFamily="34" charset="0"/>
                <a:cs typeface="Arial" panose="020B0604020202020204" pitchFamily="34" charset="0"/>
              </a:rPr>
              <a:t>0950080</a:t>
            </a:r>
          </a:p>
          <a:p>
            <a:pPr algn="ctr">
              <a:lnSpc>
                <a:spcPct val="150000"/>
              </a:lnSpc>
            </a:pPr>
            <a:r>
              <a:rPr lang="en-US" sz="3200" dirty="0">
                <a:latin typeface="Arial" panose="020B0604020202020204" pitchFamily="34" charset="0"/>
                <a:cs typeface="Arial" panose="020B0604020202020204" pitchFamily="34" charset="0"/>
              </a:rPr>
              <a:t>Lê Xuân </a:t>
            </a:r>
            <a:r>
              <a:rPr lang="en-US" sz="3200" dirty="0" err="1">
                <a:latin typeface="Arial" panose="020B0604020202020204" pitchFamily="34" charset="0"/>
                <a:cs typeface="Arial" panose="020B0604020202020204" pitchFamily="34" charset="0"/>
              </a:rPr>
              <a:t>Hiệp</a:t>
            </a:r>
            <a:endParaRPr lang="en-US" sz="3200" dirty="0">
              <a:latin typeface="Arial" panose="020B0604020202020204" pitchFamily="34" charset="0"/>
              <a:cs typeface="Arial" panose="020B0604020202020204" pitchFamily="34" charset="0"/>
            </a:endParaRPr>
          </a:p>
          <a:p>
            <a:pPr algn="ctr">
              <a:lnSpc>
                <a:spcPct val="150000"/>
              </a:lnSpc>
            </a:pPr>
            <a:r>
              <a:rPr lang="en-US" sz="3200" dirty="0">
                <a:latin typeface="Arial" panose="020B0604020202020204" pitchFamily="34" charset="0"/>
                <a:cs typeface="Arial" panose="020B0604020202020204" pitchFamily="34" charset="0"/>
              </a:rPr>
              <a:t>0950080105</a:t>
            </a:r>
          </a:p>
          <a:p>
            <a:pPr algn="ctr">
              <a:lnSpc>
                <a:spcPct val="150000"/>
              </a:lnSpc>
            </a:pPr>
            <a:r>
              <a:rPr lang="en-US" sz="3200" dirty="0">
                <a:latin typeface="Arial" panose="020B0604020202020204" pitchFamily="34" charset="0"/>
                <a:cs typeface="Arial" panose="020B0604020202020204" pitchFamily="34" charset="0"/>
              </a:rPr>
              <a:t>Phan Đồng</a:t>
            </a:r>
          </a:p>
          <a:p>
            <a:pPr algn="ctr">
              <a:lnSpc>
                <a:spcPct val="150000"/>
              </a:lnSpc>
            </a:pPr>
            <a:r>
              <a:rPr lang="en-US" sz="3200" dirty="0" smtClean="0">
                <a:latin typeface="Arial" panose="020B0604020202020204" pitchFamily="34" charset="0"/>
                <a:cs typeface="Arial" panose="020B0604020202020204" pitchFamily="34" charset="0"/>
              </a:rPr>
              <a:t>0750080106</a:t>
            </a:r>
            <a:endParaRPr lang="en-US" sz="3200" dirty="0">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A. No SQL</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402682" y="1259336"/>
            <a:ext cx="9733547" cy="523220"/>
          </a:xfrm>
          <a:prstGeom prst="rect">
            <a:avLst/>
          </a:prstGeom>
          <a:noFill/>
        </p:spPr>
        <p:txBody>
          <a:bodyPr wrap="square" rtlCol="0">
            <a:spAutoFit/>
          </a:bodyPr>
          <a:lstStyle/>
          <a:p>
            <a:r>
              <a:rPr lang="vi-VN" sz="2800" dirty="0">
                <a:latin typeface="Arial" panose="020B0604020202020204" pitchFamily="34" charset="0"/>
                <a:cs typeface="Arial" panose="020B0604020202020204" pitchFamily="34" charset="0"/>
              </a:rPr>
              <a:t>Cách thức hoạt động của CSDL No SQL</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838200" y="2467393"/>
            <a:ext cx="10784305" cy="2793842"/>
          </a:xfrm>
          <a:prstGeom prst="rect">
            <a:avLst/>
          </a:prstGeom>
          <a:noFill/>
        </p:spPr>
        <p:txBody>
          <a:bodyPr wrap="square" rtlCol="0">
            <a:spAutoFit/>
          </a:bodyPr>
          <a:lstStyle/>
          <a:p>
            <a:pPr algn="just">
              <a:lnSpc>
                <a:spcPct val="150000"/>
              </a:lnSpc>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Cơ sở dữ liệu NoSQL sử dụng nhiều mô hình dữ liệu để truy cập và quản lý dữ liệu. Các loại cơ sở dữ liệu này được tối ưu hóa dành riêng cho các ứng dụng yêu cầu mô hình dữ liệu linh hoạt có lượng dữ liệu lớn và độ trễ thấp, có thể đạt được bằng cách giảm bớt một số hạn chế về tính nhất quán của dữ liệu của các cơ sở dữ liệu khác.</a:t>
            </a:r>
          </a:p>
        </p:txBody>
      </p:sp>
    </p:spTree>
    <p:extLst>
      <p:ext uri="{BB962C8B-B14F-4D97-AF65-F5344CB8AC3E}">
        <p14:creationId xmlns:p14="http://schemas.microsoft.com/office/powerpoint/2010/main" val="3614161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A. No SQL</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402682" y="1259336"/>
            <a:ext cx="9733547" cy="523220"/>
          </a:xfrm>
          <a:prstGeom prst="rect">
            <a:avLst/>
          </a:prstGeom>
          <a:noFill/>
        </p:spPr>
        <p:txBody>
          <a:bodyPr wrap="square" rtlCol="0">
            <a:spAutoFit/>
          </a:bodyPr>
          <a:lstStyle/>
          <a:p>
            <a:r>
              <a:rPr lang="vi-VN" sz="2800" dirty="0">
                <a:latin typeface="Arial" panose="020B0604020202020204" pitchFamily="34" charset="0"/>
                <a:cs typeface="Arial" panose="020B0604020202020204" pitchFamily="34" charset="0"/>
              </a:rPr>
              <a:t>Lợi ích của No SQL</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2087479" y="1875776"/>
            <a:ext cx="10784305" cy="223984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Lược đồ linh hoạt</a:t>
            </a:r>
          </a:p>
          <a:p>
            <a:pPr marL="342900" indent="-342900" algn="just">
              <a:lnSpc>
                <a:spcPct val="150000"/>
              </a:lnSpc>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Có khả năng co dãn (Elasticity)</a:t>
            </a:r>
          </a:p>
          <a:p>
            <a:pPr marL="342900" indent="-342900" algn="just">
              <a:lnSpc>
                <a:spcPct val="150000"/>
              </a:lnSpc>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Hiệu năng cao</a:t>
            </a:r>
          </a:p>
          <a:p>
            <a:pPr marL="342900" indent="-342900" algn="just">
              <a:lnSpc>
                <a:spcPct val="150000"/>
              </a:lnSpc>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Có khả năng mở rộng</a:t>
            </a:r>
          </a:p>
        </p:txBody>
      </p:sp>
      <p:pic>
        <p:nvPicPr>
          <p:cNvPr id="8194" name="Picture 2" descr="What Are NoSQL Databases And Why Enterprises Rely On NoSQL? | DevCom">
            <a:extLst>
              <a:ext uri="{FF2B5EF4-FFF2-40B4-BE49-F238E27FC236}">
                <a16:creationId xmlns:a16="http://schemas.microsoft.com/office/drawing/2014/main" id="{076F8FBD-861B-2CF0-37E2-BA88EE28B5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90" b="20963"/>
          <a:stretch/>
        </p:blipFill>
        <p:spPr bwMode="auto">
          <a:xfrm>
            <a:off x="3905563" y="4404804"/>
            <a:ext cx="7448237" cy="166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4295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Arangodb</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402682" y="1259336"/>
            <a:ext cx="9733547" cy="523220"/>
          </a:xfrm>
          <a:prstGeom prst="rect">
            <a:avLst/>
          </a:prstGeom>
          <a:noFill/>
        </p:spPr>
        <p:txBody>
          <a:bodyPr wrap="square" rtlCol="0">
            <a:spAutoFit/>
          </a:bodyPr>
          <a:lstStyle/>
          <a:p>
            <a:r>
              <a:rPr lang="vi-VN" sz="2800" dirty="0">
                <a:latin typeface="Arial" panose="020B0604020202020204" pitchFamily="34" charset="0"/>
                <a:cs typeface="Arial" panose="020B0604020202020204" pitchFamily="34" charset="0"/>
              </a:rPr>
              <a:t>Arangodb là gì?</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1293395" y="2579110"/>
            <a:ext cx="5179595" cy="2793842"/>
          </a:xfrm>
          <a:prstGeom prst="rect">
            <a:avLst/>
          </a:prstGeom>
          <a:noFill/>
        </p:spPr>
        <p:txBody>
          <a:bodyPr wrap="square" rtlCol="0">
            <a:spAutoFit/>
          </a:bodyPr>
          <a:lstStyle/>
          <a:p>
            <a:pPr algn="just">
              <a:lnSpc>
                <a:spcPct val="150000"/>
              </a:lnSpc>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là một hệ thống cơ sở dữ liệu NoSQL mã nguồn mở được quản lý dễ dàng thông qua giao diện web tích hợp hoặc giao diện dòng lệnh.</a:t>
            </a:r>
          </a:p>
          <a:p>
            <a:pPr marL="342900" indent="-342900" algn="just">
              <a:lnSpc>
                <a:spcPct val="150000"/>
              </a:lnSpc>
              <a:buFont typeface="Arial" panose="020B0604020202020204" pitchFamily="34" charset="0"/>
              <a:buChar char="•"/>
            </a:pPr>
            <a:endPar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9218" name="Picture 2" descr="Compare ArangoDB &amp; ArangoGraph Insights Platform Editions - ArangoDB">
            <a:extLst>
              <a:ext uri="{FF2B5EF4-FFF2-40B4-BE49-F238E27FC236}">
                <a16:creationId xmlns:a16="http://schemas.microsoft.com/office/drawing/2014/main" id="{AA7BE1AD-8211-DE16-18CC-D0462FF07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56295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90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Arangodb</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402682" y="1259336"/>
            <a:ext cx="9733547" cy="523220"/>
          </a:xfrm>
          <a:prstGeom prst="rect">
            <a:avLst/>
          </a:prstGeom>
          <a:noFill/>
        </p:spPr>
        <p:txBody>
          <a:bodyPr wrap="square" rtlCol="0">
            <a:spAutoFit/>
          </a:bodyPr>
          <a:lstStyle/>
          <a:p>
            <a:r>
              <a:rPr lang="vi-VN" sz="2800" dirty="0">
                <a:latin typeface="Arial" panose="020B0604020202020204" pitchFamily="34" charset="0"/>
                <a:cs typeface="Arial" panose="020B0604020202020204" pitchFamily="34" charset="0"/>
              </a:rPr>
              <a:t>Đặc điểm của Arangodb</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1793707" y="2528787"/>
            <a:ext cx="9119937" cy="279384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Nó có phiên bản Cộng đồng và phiên bản Doanh nghiệp</a:t>
            </a:r>
          </a:p>
          <a:p>
            <a:pPr marL="285750" indent="-285750" algn="just">
              <a:lnSpc>
                <a:spcPct val="150000"/>
              </a:lnSpc>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các truy vấn có thể mở rộng khi làm việc với dữ liệu đồ họa.</a:t>
            </a:r>
          </a:p>
          <a:p>
            <a:pPr marL="285750" indent="-285750" algn="just">
              <a:lnSpc>
                <a:spcPct val="150000"/>
              </a:lnSpc>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sử dụng JSON làm định dạng lưu trữ mặc định</a:t>
            </a:r>
          </a:p>
          <a:p>
            <a:pPr marL="285750" indent="-285750" algn="just">
              <a:lnSpc>
                <a:spcPct val="150000"/>
              </a:lnSpc>
              <a:buFont typeface="Arial" panose="020B0604020202020204" pitchFamily="34" charset="0"/>
              <a:buChar char="•"/>
            </a:pPr>
            <a:r>
              <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ban đầu bạn có thể lưu trữ một đối tượng JSON lồng nhau dưới dạng mục nhập dữ liệu trong một bộ sưu tập</a:t>
            </a:r>
          </a:p>
        </p:txBody>
      </p:sp>
    </p:spTree>
    <p:extLst>
      <p:ext uri="{BB962C8B-B14F-4D97-AF65-F5344CB8AC3E}">
        <p14:creationId xmlns:p14="http://schemas.microsoft.com/office/powerpoint/2010/main" val="41003377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Arangodb</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402682" y="1259336"/>
            <a:ext cx="9733547" cy="523220"/>
          </a:xfrm>
          <a:prstGeom prst="rect">
            <a:avLst/>
          </a:prstGeom>
          <a:noFill/>
        </p:spPr>
        <p:txBody>
          <a:bodyPr wrap="square" rtlCol="0">
            <a:spAutoFit/>
          </a:bodyPr>
          <a:lstStyle/>
          <a:p>
            <a:r>
              <a:rPr lang="en-US" sz="2800" dirty="0" err="1" smtClean="0">
                <a:latin typeface="Arial" panose="020B0604020202020204" pitchFamily="34" charset="0"/>
                <a:cs typeface="Arial" panose="020B0604020202020204" pitchFamily="34" charset="0"/>
              </a:rPr>
              <a:t>Cài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đặt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cấu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hình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cho</a:t>
            </a:r>
            <a:r>
              <a:rPr lang="vi-VN" sz="2800" dirty="0" smtClean="0">
                <a:latin typeface="Arial" panose="020B0604020202020204" pitchFamily="34" charset="0"/>
                <a:cs typeface="Arial" panose="020B0604020202020204" pitchFamily="34" charset="0"/>
              </a:rPr>
              <a:t> Arangodb</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1709486" y="1879560"/>
            <a:ext cx="9119937" cy="57785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Truy</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cập</a:t>
            </a:r>
            <a:r>
              <a:rPr lang="en-US" sz="2400"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r>
              <a:rPr lang="en-US" sz="2400"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https://www.arangodb.com/download</a:t>
            </a:r>
            <a:r>
              <a:rPr lang="en-US" sz="2400" dirty="0" smtClean="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a:t>
            </a:r>
            <a:r>
              <a:rPr lang="en-US" sz="2400" dirty="0" smtClean="0">
                <a:solidFill>
                  <a:srgbClr val="11111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latin typeface="Arial" panose="020B0604020202020204" pitchFamily="34" charset="0"/>
                <a:ea typeface="Times New Roman" panose="02020603050405020304" pitchFamily="18" charset="0"/>
                <a:cs typeface="Arial" panose="020B0604020202020204" pitchFamily="34" charset="0"/>
              </a:rPr>
              <a:t>để</a:t>
            </a:r>
            <a:r>
              <a:rPr lang="en-US" sz="2400" dirty="0" smtClean="0">
                <a:solidFill>
                  <a:srgbClr val="11111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latin typeface="Arial" panose="020B0604020202020204" pitchFamily="34" charset="0"/>
                <a:ea typeface="Times New Roman" panose="02020603050405020304" pitchFamily="18" charset="0"/>
                <a:cs typeface="Arial" panose="020B0604020202020204" pitchFamily="34" charset="0"/>
              </a:rPr>
              <a:t>tải</a:t>
            </a:r>
            <a:r>
              <a:rPr lang="en-US" sz="2400" dirty="0" smtClean="0">
                <a:solidFill>
                  <a:srgbClr val="11111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latin typeface="Arial" panose="020B0604020202020204" pitchFamily="34" charset="0"/>
                <a:ea typeface="Times New Roman" panose="02020603050405020304" pitchFamily="18" charset="0"/>
                <a:cs typeface="Arial" panose="020B0604020202020204" pitchFamily="34" charset="0"/>
              </a:rPr>
              <a:t>Arangodb</a:t>
            </a:r>
            <a:endPar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3042139" y="2655981"/>
            <a:ext cx="5765625" cy="3501798"/>
          </a:xfrm>
          <a:prstGeom prst="rect">
            <a:avLst/>
          </a:prstGeom>
        </p:spPr>
      </p:pic>
    </p:spTree>
    <p:extLst>
      <p:ext uri="{BB962C8B-B14F-4D97-AF65-F5344CB8AC3E}">
        <p14:creationId xmlns:p14="http://schemas.microsoft.com/office/powerpoint/2010/main" val="2064914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98585" y="34565"/>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Arangodb</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229226" y="890008"/>
            <a:ext cx="9733547" cy="523220"/>
          </a:xfrm>
          <a:prstGeom prst="rect">
            <a:avLst/>
          </a:prstGeom>
          <a:noFill/>
        </p:spPr>
        <p:txBody>
          <a:bodyPr wrap="square" rtlCol="0">
            <a:spAutoFit/>
          </a:bodyPr>
          <a:lstStyle/>
          <a:p>
            <a:r>
              <a:rPr lang="en-US" sz="2800" dirty="0" err="1" smtClean="0">
                <a:latin typeface="Arial" panose="020B0604020202020204" pitchFamily="34" charset="0"/>
                <a:cs typeface="Arial" panose="020B0604020202020204" pitchFamily="34" charset="0"/>
              </a:rPr>
              <a:t>Cài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đặt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cấu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hình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cho</a:t>
            </a:r>
            <a:r>
              <a:rPr lang="vi-VN" sz="2800" dirty="0" smtClean="0">
                <a:latin typeface="Arial" panose="020B0604020202020204" pitchFamily="34" charset="0"/>
                <a:cs typeface="Arial" panose="020B0604020202020204" pitchFamily="34" charset="0"/>
              </a:rPr>
              <a:t> Arangodb</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1674317" y="1413228"/>
            <a:ext cx="9119937" cy="12003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Sau</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khi</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giải</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nén</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file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tải</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về</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xong</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ta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tiến</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hành</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setup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biến</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môi</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trường</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cho</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Arangodb</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a:t>
            </a:r>
            <a:endPar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2019776" y="2688642"/>
            <a:ext cx="3428462" cy="3592623"/>
          </a:xfrm>
          <a:prstGeom prst="rect">
            <a:avLst/>
          </a:prstGeom>
        </p:spPr>
      </p:pic>
      <p:pic>
        <p:nvPicPr>
          <p:cNvPr id="7" name="Picture 6"/>
          <p:cNvPicPr>
            <a:picLocks noChangeAspect="1"/>
          </p:cNvPicPr>
          <p:nvPr/>
        </p:nvPicPr>
        <p:blipFill>
          <a:blip r:embed="rId4"/>
          <a:stretch>
            <a:fillRect/>
          </a:stretch>
        </p:blipFill>
        <p:spPr>
          <a:xfrm>
            <a:off x="6523892" y="2613557"/>
            <a:ext cx="3326004" cy="3675612"/>
          </a:xfrm>
          <a:prstGeom prst="rect">
            <a:avLst/>
          </a:prstGeom>
        </p:spPr>
      </p:pic>
    </p:spTree>
    <p:extLst>
      <p:ext uri="{BB962C8B-B14F-4D97-AF65-F5344CB8AC3E}">
        <p14:creationId xmlns:p14="http://schemas.microsoft.com/office/powerpoint/2010/main" val="29126718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98585" y="34565"/>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Arangodb</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229226" y="890008"/>
            <a:ext cx="9733547" cy="523220"/>
          </a:xfrm>
          <a:prstGeom prst="rect">
            <a:avLst/>
          </a:prstGeom>
          <a:noFill/>
        </p:spPr>
        <p:txBody>
          <a:bodyPr wrap="square" rtlCol="0">
            <a:spAutoFit/>
          </a:bodyPr>
          <a:lstStyle/>
          <a:p>
            <a:r>
              <a:rPr lang="en-US" sz="2800" dirty="0" err="1" smtClean="0">
                <a:latin typeface="Arial" panose="020B0604020202020204" pitchFamily="34" charset="0"/>
                <a:cs typeface="Arial" panose="020B0604020202020204" pitchFamily="34" charset="0"/>
              </a:rPr>
              <a:t>Cài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đặt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cấu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hình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cho</a:t>
            </a:r>
            <a:r>
              <a:rPr lang="vi-VN" sz="2800" dirty="0" smtClean="0">
                <a:latin typeface="Arial" panose="020B0604020202020204" pitchFamily="34" charset="0"/>
                <a:cs typeface="Arial" panose="020B0604020202020204" pitchFamily="34" charset="0"/>
              </a:rPr>
              <a:t> Arangodb</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1674317" y="1413228"/>
            <a:ext cx="9119937" cy="12003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Tiếp</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theo</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ta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dán</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đường</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dẫn</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vào</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path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của</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biến</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môi</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trường</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và</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chọn</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OK.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Vậy</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là</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đã</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cấu</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hình</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xong</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a:t>
            </a:r>
            <a:endPar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7047919" y="2089167"/>
            <a:ext cx="3995219" cy="4475818"/>
          </a:xfrm>
          <a:prstGeom prst="rect">
            <a:avLst/>
          </a:prstGeom>
        </p:spPr>
      </p:pic>
    </p:spTree>
    <p:extLst>
      <p:ext uri="{BB962C8B-B14F-4D97-AF65-F5344CB8AC3E}">
        <p14:creationId xmlns:p14="http://schemas.microsoft.com/office/powerpoint/2010/main" val="33102494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98585" y="34565"/>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Arangodb</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229226" y="890008"/>
            <a:ext cx="9733547" cy="523220"/>
          </a:xfrm>
          <a:prstGeom prst="rect">
            <a:avLst/>
          </a:prstGeom>
          <a:noFill/>
        </p:spPr>
        <p:txBody>
          <a:bodyPr wrap="square" rtlCol="0">
            <a:spAutoFit/>
          </a:bodyPr>
          <a:lstStyle/>
          <a:p>
            <a:r>
              <a:rPr lang="en-US" sz="2800" dirty="0" err="1" smtClean="0">
                <a:latin typeface="Arial" panose="020B0604020202020204" pitchFamily="34" charset="0"/>
                <a:cs typeface="Arial" panose="020B0604020202020204" pitchFamily="34" charset="0"/>
              </a:rPr>
              <a:t>Cài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đặt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cấu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hình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cho</a:t>
            </a:r>
            <a:r>
              <a:rPr lang="vi-VN" sz="2800" dirty="0" smtClean="0">
                <a:latin typeface="Arial" panose="020B0604020202020204" pitchFamily="34" charset="0"/>
                <a:cs typeface="Arial" panose="020B0604020202020204" pitchFamily="34" charset="0"/>
              </a:rPr>
              <a:t> Arangodb</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A95FAEC-A956-1F5D-F5F3-CE59D2EB788E}"/>
              </a:ext>
            </a:extLst>
          </p:cNvPr>
          <p:cNvSpPr txBox="1"/>
          <p:nvPr/>
        </p:nvSpPr>
        <p:spPr>
          <a:xfrm>
            <a:off x="1674317" y="1413228"/>
            <a:ext cx="9119937" cy="12003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Ta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mở</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CMD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dưới</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quyền</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admin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và</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nhập</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arangod</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để</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mở</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giao</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diện</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website local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của</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Arangodb</a:t>
            </a:r>
            <a:r>
              <a:rPr lang="en-US" sz="2400" dirty="0" smtClean="0">
                <a:solidFill>
                  <a:srgbClr val="111111"/>
                </a:solidFill>
                <a:effectLst/>
                <a:latin typeface="Arial" panose="020B0604020202020204" pitchFamily="34" charset="0"/>
                <a:ea typeface="Times New Roman" panose="02020603050405020304" pitchFamily="18" charset="0"/>
                <a:cs typeface="Arial" panose="020B0604020202020204" pitchFamily="34" charset="0"/>
              </a:rPr>
              <a:t>.</a:t>
            </a:r>
            <a:endPar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2787161" y="2511664"/>
            <a:ext cx="6954716" cy="4015482"/>
          </a:xfrm>
          <a:prstGeom prst="rect">
            <a:avLst/>
          </a:prstGeom>
        </p:spPr>
      </p:pic>
    </p:spTree>
    <p:extLst>
      <p:ext uri="{BB962C8B-B14F-4D97-AF65-F5344CB8AC3E}">
        <p14:creationId xmlns:p14="http://schemas.microsoft.com/office/powerpoint/2010/main" val="12760380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Arangodb</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402682" y="1259336"/>
            <a:ext cx="9733547" cy="523220"/>
          </a:xfrm>
          <a:prstGeom prst="rect">
            <a:avLst/>
          </a:prstGeom>
          <a:noFill/>
        </p:spPr>
        <p:txBody>
          <a:bodyPr wrap="square" rtlCol="0">
            <a:spAutoFit/>
          </a:bodyPr>
          <a:lstStyle/>
          <a:p>
            <a:r>
              <a:rPr lang="en-US" sz="2800" dirty="0" err="1" smtClean="0">
                <a:latin typeface="Arial" panose="020B0604020202020204" pitchFamily="34" charset="0"/>
                <a:cs typeface="Arial" panose="020B0604020202020204" pitchFamily="34" charset="0"/>
              </a:rPr>
              <a:t>Giao</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diện</a:t>
            </a:r>
            <a:r>
              <a:rPr lang="en-US" sz="2800" dirty="0" smtClean="0">
                <a:latin typeface="Arial" panose="020B0604020202020204" pitchFamily="34" charset="0"/>
                <a:cs typeface="Arial" panose="020B0604020202020204" pitchFamily="34" charset="0"/>
              </a:rPr>
              <a:t> Web</a:t>
            </a:r>
            <a:r>
              <a:rPr lang="vi-VN" sz="2800" dirty="0" smtClean="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của Arangodb</a:t>
            </a:r>
            <a:endParaRPr lang="en-US" sz="28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8489103" y="796174"/>
            <a:ext cx="3134330" cy="3908472"/>
          </a:xfrm>
          <a:prstGeom prst="rect">
            <a:avLst/>
          </a:prstGeom>
        </p:spPr>
      </p:pic>
      <p:sp>
        <p:nvSpPr>
          <p:cNvPr id="7" name="TextBox 6"/>
          <p:cNvSpPr txBox="1"/>
          <p:nvPr/>
        </p:nvSpPr>
        <p:spPr>
          <a:xfrm>
            <a:off x="1503485" y="2250831"/>
            <a:ext cx="4870938"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Truy</a:t>
            </a:r>
            <a:r>
              <a:rPr lang="en-US" dirty="0" smtClean="0"/>
              <a:t> </a:t>
            </a:r>
            <a:r>
              <a:rPr lang="en-US" dirty="0" err="1" smtClean="0"/>
              <a:t>cập</a:t>
            </a:r>
            <a:r>
              <a:rPr lang="en-US" dirty="0" smtClean="0"/>
              <a:t> localhost:8529</a:t>
            </a:r>
          </a:p>
          <a:p>
            <a:pPr marL="285750" indent="-285750">
              <a:buFont typeface="Arial" panose="020B0604020202020204" pitchFamily="34" charset="0"/>
              <a:buChar char="•"/>
            </a:pPr>
            <a:r>
              <a:rPr lang="en-US" dirty="0" err="1" smtClean="0"/>
              <a:t>Đăng</a:t>
            </a:r>
            <a:r>
              <a:rPr lang="en-US" dirty="0" smtClean="0"/>
              <a:t> </a:t>
            </a:r>
            <a:r>
              <a:rPr lang="en-US" dirty="0" err="1" smtClean="0"/>
              <a:t>nhập</a:t>
            </a:r>
            <a:r>
              <a:rPr lang="en-US" dirty="0" smtClean="0"/>
              <a:t> </a:t>
            </a:r>
            <a:r>
              <a:rPr lang="en-US" dirty="0" err="1" smtClean="0"/>
              <a:t>bằng</a:t>
            </a:r>
            <a:r>
              <a:rPr lang="en-US" dirty="0" smtClean="0"/>
              <a:t> </a:t>
            </a:r>
            <a:r>
              <a:rPr lang="en-US" dirty="0" err="1" smtClean="0"/>
              <a:t>tài</a:t>
            </a:r>
            <a:r>
              <a:rPr lang="en-US" dirty="0" smtClean="0"/>
              <a:t> </a:t>
            </a:r>
            <a:r>
              <a:rPr lang="en-US" dirty="0" err="1" smtClean="0"/>
              <a:t>khoản</a:t>
            </a:r>
            <a:r>
              <a:rPr lang="en-US" dirty="0" smtClean="0"/>
              <a:t> Root, </a:t>
            </a:r>
            <a:r>
              <a:rPr lang="en-US" dirty="0" err="1" smtClean="0"/>
              <a:t>không</a:t>
            </a:r>
            <a:r>
              <a:rPr lang="en-US" dirty="0" smtClean="0"/>
              <a:t> </a:t>
            </a:r>
            <a:r>
              <a:rPr lang="en-US" dirty="0" err="1" smtClean="0"/>
              <a:t>cần</a:t>
            </a:r>
            <a:r>
              <a:rPr lang="en-US" dirty="0" smtClean="0"/>
              <a:t> </a:t>
            </a:r>
            <a:r>
              <a:rPr lang="en-US" dirty="0" err="1" smtClean="0"/>
              <a:t>mật</a:t>
            </a:r>
            <a:r>
              <a:rPr lang="en-US" dirty="0" smtClean="0"/>
              <a:t> </a:t>
            </a:r>
            <a:r>
              <a:rPr lang="en-US" dirty="0" err="1" smtClean="0"/>
              <a:t>khẩu</a:t>
            </a:r>
            <a:r>
              <a:rPr lang="en-US" dirty="0" smtClean="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370662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Arangodb</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402682" y="1259336"/>
            <a:ext cx="9733547" cy="523220"/>
          </a:xfrm>
          <a:prstGeom prst="rect">
            <a:avLst/>
          </a:prstGeom>
          <a:noFill/>
        </p:spPr>
        <p:txBody>
          <a:bodyPr wrap="square" rtlCol="0">
            <a:spAutoFit/>
          </a:bodyPr>
          <a:lstStyle/>
          <a:p>
            <a:r>
              <a:rPr lang="en-US" sz="2800" dirty="0" err="1" smtClean="0">
                <a:latin typeface="Arial" panose="020B0604020202020204" pitchFamily="34" charset="0"/>
                <a:cs typeface="Arial" panose="020B0604020202020204" pitchFamily="34" charset="0"/>
              </a:rPr>
              <a:t>Giao</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diện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đăng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nhập</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bằng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tài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khoản</a:t>
            </a:r>
            <a:r>
              <a:rPr lang="en-US" sz="2800" dirty="0" smtClean="0">
                <a:latin typeface="Arial" panose="020B0604020202020204" pitchFamily="34" charset="0"/>
                <a:cs typeface="Arial" panose="020B0604020202020204" pitchFamily="34" charset="0"/>
              </a:rPr>
              <a:t> root</a:t>
            </a:r>
            <a:r>
              <a:rPr lang="vi-VN" sz="2800" dirty="0" smtClean="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của Arangodb</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4708935" y="1969478"/>
            <a:ext cx="3622549" cy="4569434"/>
          </a:xfrm>
          <a:prstGeom prst="rect">
            <a:avLst/>
          </a:prstGeom>
        </p:spPr>
      </p:pic>
    </p:spTree>
    <p:extLst>
      <p:ext uri="{BB962C8B-B14F-4D97-AF65-F5344CB8AC3E}">
        <p14:creationId xmlns:p14="http://schemas.microsoft.com/office/powerpoint/2010/main" val="448499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874306" y="976709"/>
            <a:ext cx="5669280" cy="1325563"/>
          </a:xfrm>
        </p:spPr>
        <p:txBody>
          <a:bodyPr>
            <a:normAutofit/>
          </a:bodyPr>
          <a:lstStyle/>
          <a:p>
            <a:pPr algn="ctr"/>
            <a:r>
              <a:rPr lang="en-US" sz="4000" dirty="0" err="1">
                <a:latin typeface="Arial" panose="020B0604020202020204" pitchFamily="34" charset="0"/>
                <a:cs typeface="Arial" panose="020B0604020202020204" pitchFamily="34" charset="0"/>
              </a:rPr>
              <a:t>Nội</a:t>
            </a:r>
            <a:r>
              <a:rPr lang="en-US" sz="4000" dirty="0">
                <a:latin typeface="Arial" panose="020B0604020202020204" pitchFamily="34" charset="0"/>
                <a:cs typeface="Arial" panose="020B0604020202020204" pitchFamily="34" charset="0"/>
              </a:rPr>
              <a:t> dung</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342962" y="2377453"/>
            <a:ext cx="5669280" cy="930790"/>
          </a:xfrm>
        </p:spPr>
        <p:txBody>
          <a:bodyPr>
            <a:noAutofit/>
          </a:bodyPr>
          <a:lstStyle/>
          <a:p>
            <a:r>
              <a:rPr lang="en-US" sz="3200" dirty="0" err="1">
                <a:latin typeface="Arial" panose="020B0604020202020204" pitchFamily="34" charset="0"/>
                <a:cs typeface="Arial" panose="020B0604020202020204" pitchFamily="34" charset="0"/>
              </a:rPr>
              <a:t>Phần</a:t>
            </a:r>
            <a:r>
              <a:rPr lang="en-US" sz="3200" dirty="0">
                <a:latin typeface="Arial" panose="020B0604020202020204" pitchFamily="34" charset="0"/>
                <a:cs typeface="Arial" panose="020B0604020202020204" pitchFamily="34" charset="0"/>
              </a:rPr>
              <a:t> I : BIG DATA</a:t>
            </a:r>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342962" y="3770257"/>
            <a:ext cx="5669280" cy="365760"/>
          </a:xfrm>
        </p:spPr>
        <p:txBody>
          <a:bodyPr>
            <a:noAutofit/>
          </a:bodyPr>
          <a:lstStyle/>
          <a:p>
            <a:r>
              <a:rPr lang="en-US" sz="3200" dirty="0" err="1">
                <a:latin typeface="Arial" panose="020B0604020202020204" pitchFamily="34" charset="0"/>
                <a:cs typeface="Arial" panose="020B0604020202020204" pitchFamily="34" charset="0"/>
              </a:rPr>
              <a:t>Phần</a:t>
            </a:r>
            <a:r>
              <a:rPr lang="en-US" sz="3200" dirty="0">
                <a:latin typeface="Arial" panose="020B0604020202020204" pitchFamily="34" charset="0"/>
                <a:cs typeface="Arial" panose="020B0604020202020204" pitchFamily="34" charset="0"/>
              </a:rPr>
              <a:t> II: No SQL</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522720" y="4214317"/>
            <a:ext cx="5669280" cy="999200"/>
          </a:xfrm>
        </p:spPr>
        <p:txBody>
          <a:bodyPr>
            <a:normAutofit/>
          </a:bodyPr>
          <a:lstStyle/>
          <a:p>
            <a:pPr>
              <a:lnSpc>
                <a:spcPct val="100000"/>
              </a:lnSpc>
            </a:pPr>
            <a:r>
              <a:rPr lang="en-US" sz="2400" dirty="0">
                <a:solidFill>
                  <a:srgbClr val="7F7F7F"/>
                </a:solidFill>
              </a:rPr>
              <a:t>         A. No SQL</a:t>
            </a:r>
          </a:p>
          <a:p>
            <a:pPr>
              <a:lnSpc>
                <a:spcPct val="100000"/>
              </a:lnSpc>
            </a:pPr>
            <a:r>
              <a:rPr lang="en-US" sz="2400" dirty="0">
                <a:solidFill>
                  <a:srgbClr val="7F7F7F"/>
                </a:solidFill>
              </a:rPr>
              <a:t>         B. </a:t>
            </a:r>
            <a:r>
              <a:rPr lang="en-US" sz="2400" dirty="0" err="1">
                <a:solidFill>
                  <a:srgbClr val="7F7F7F"/>
                </a:solidFill>
              </a:rPr>
              <a:t>Arangodb</a:t>
            </a:r>
            <a:r>
              <a:rPr lang="en-US" sz="2400" dirty="0">
                <a:solidFill>
                  <a:srgbClr val="7F7F7F"/>
                </a:solidFill>
              </a:rPr>
              <a:t> </a:t>
            </a:r>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342962" y="5472541"/>
            <a:ext cx="5669280" cy="999199"/>
          </a:xfrm>
        </p:spPr>
        <p:txBody>
          <a:bodyPr>
            <a:noAutofit/>
          </a:bodyPr>
          <a:lstStyle/>
          <a:p>
            <a:r>
              <a:rPr lang="en-US" sz="3200" dirty="0" err="1">
                <a:latin typeface="Arial" panose="020B0604020202020204" pitchFamily="34" charset="0"/>
                <a:cs typeface="Arial" panose="020B0604020202020204" pitchFamily="34" charset="0"/>
              </a:rPr>
              <a:t>Phần</a:t>
            </a:r>
            <a:r>
              <a:rPr lang="en-US" sz="3200" dirty="0">
                <a:latin typeface="Arial" panose="020B0604020202020204" pitchFamily="34" charset="0"/>
                <a:cs typeface="Arial" panose="020B0604020202020204" pitchFamily="34" charset="0"/>
              </a:rPr>
              <a:t> III: </a:t>
            </a:r>
            <a:r>
              <a:rPr lang="en-US" sz="3200" dirty="0" err="1">
                <a:latin typeface="Arial" panose="020B0604020202020204" pitchFamily="34" charset="0"/>
                <a:cs typeface="Arial" panose="020B0604020202020204" pitchFamily="34" charset="0"/>
              </a:rPr>
              <a:t>Kết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Luận</a:t>
            </a:r>
            <a:endParaRPr lang="en-US" sz="3200" dirty="0">
              <a:latin typeface="Arial" panose="020B0604020202020204" pitchFamily="34" charset="0"/>
              <a:cs typeface="Arial" panose="020B0604020202020204" pitchFamily="34" charset="0"/>
            </a:endParaRP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7/1/20XX</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Arangodb</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402682" y="1259336"/>
            <a:ext cx="9733547" cy="523220"/>
          </a:xfrm>
          <a:prstGeom prst="rect">
            <a:avLst/>
          </a:prstGeom>
          <a:noFill/>
        </p:spPr>
        <p:txBody>
          <a:bodyPr wrap="square" rtlCol="0">
            <a:spAutoFit/>
          </a:bodyPr>
          <a:lstStyle/>
          <a:p>
            <a:r>
              <a:rPr lang="en-US" sz="2800" dirty="0" err="1" smtClean="0">
                <a:latin typeface="Arial" panose="020B0604020202020204" pitchFamily="34" charset="0"/>
                <a:cs typeface="Arial" panose="020B0604020202020204" pitchFamily="34" charset="0"/>
              </a:rPr>
              <a:t>Giao</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diện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tạo</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thành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công</a:t>
            </a:r>
            <a:r>
              <a:rPr lang="en-US" sz="2800" dirty="0" smtClean="0">
                <a:latin typeface="Arial" panose="020B0604020202020204" pitchFamily="34" charset="0"/>
                <a:cs typeface="Arial" panose="020B0604020202020204" pitchFamily="34" charset="0"/>
              </a:rPr>
              <a:t> collection </a:t>
            </a:r>
            <a:r>
              <a:rPr lang="vi-VN" sz="2800" dirty="0" smtClean="0">
                <a:latin typeface="Arial" panose="020B0604020202020204" pitchFamily="34" charset="0"/>
                <a:cs typeface="Arial" panose="020B0604020202020204" pitchFamily="34" charset="0"/>
              </a:rPr>
              <a:t>của </a:t>
            </a:r>
            <a:r>
              <a:rPr lang="vi-VN" sz="2800" dirty="0">
                <a:latin typeface="Arial" panose="020B0604020202020204" pitchFamily="34" charset="0"/>
                <a:cs typeface="Arial" panose="020B0604020202020204" pitchFamily="34" charset="0"/>
              </a:rPr>
              <a:t>Arangodb</a:t>
            </a:r>
            <a:endParaRPr lang="en-US" sz="28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2069029" y="2060935"/>
            <a:ext cx="7446862" cy="3970588"/>
          </a:xfrm>
          <a:prstGeom prst="rect">
            <a:avLst/>
          </a:prstGeom>
        </p:spPr>
      </p:pic>
    </p:spTree>
    <p:extLst>
      <p:ext uri="{BB962C8B-B14F-4D97-AF65-F5344CB8AC3E}">
        <p14:creationId xmlns:p14="http://schemas.microsoft.com/office/powerpoint/2010/main" val="6715932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Arangodb</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
        <p:nvSpPr>
          <p:cNvPr id="4" name="TextBox 3">
            <a:extLst>
              <a:ext uri="{FF2B5EF4-FFF2-40B4-BE49-F238E27FC236}">
                <a16:creationId xmlns:a16="http://schemas.microsoft.com/office/drawing/2014/main" id="{DA8C08EB-96ED-0E2E-850D-8B18726F95C5}"/>
              </a:ext>
            </a:extLst>
          </p:cNvPr>
          <p:cNvSpPr txBox="1"/>
          <p:nvPr/>
        </p:nvSpPr>
        <p:spPr>
          <a:xfrm>
            <a:off x="1402682" y="1259336"/>
            <a:ext cx="9733547" cy="523220"/>
          </a:xfrm>
          <a:prstGeom prst="rect">
            <a:avLst/>
          </a:prstGeom>
          <a:noFill/>
        </p:spPr>
        <p:txBody>
          <a:bodyPr wrap="square" rtlCol="0">
            <a:spAutoFit/>
          </a:bodyPr>
          <a:lstStyle/>
          <a:p>
            <a:r>
              <a:rPr lang="en-US" sz="2800" dirty="0" err="1" smtClean="0">
                <a:latin typeface="Arial" panose="020B0604020202020204" pitchFamily="34" charset="0"/>
                <a:cs typeface="Arial" panose="020B0604020202020204" pitchFamily="34" charset="0"/>
              </a:rPr>
              <a:t>Giao</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diện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tạo</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thành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công</a:t>
            </a:r>
            <a:r>
              <a:rPr lang="en-US" sz="2800" dirty="0" smtClean="0">
                <a:latin typeface="Arial" panose="020B0604020202020204" pitchFamily="34" charset="0"/>
                <a:cs typeface="Arial" panose="020B0604020202020204" pitchFamily="34" charset="0"/>
              </a:rPr>
              <a:t> collection </a:t>
            </a:r>
            <a:r>
              <a:rPr lang="vi-VN" sz="2800" dirty="0" smtClean="0">
                <a:latin typeface="Arial" panose="020B0604020202020204" pitchFamily="34" charset="0"/>
                <a:cs typeface="Arial" panose="020B0604020202020204" pitchFamily="34" charset="0"/>
              </a:rPr>
              <a:t>của </a:t>
            </a:r>
            <a:r>
              <a:rPr lang="vi-VN" sz="2800" dirty="0">
                <a:latin typeface="Arial" panose="020B0604020202020204" pitchFamily="34" charset="0"/>
                <a:cs typeface="Arial" panose="020B0604020202020204" pitchFamily="34" charset="0"/>
              </a:rPr>
              <a:t>Arangodb</a:t>
            </a:r>
            <a:endParaRPr lang="en-US" sz="28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2069029" y="2060935"/>
            <a:ext cx="7446862" cy="3970588"/>
          </a:xfrm>
          <a:prstGeom prst="rect">
            <a:avLst/>
          </a:prstGeom>
        </p:spPr>
      </p:pic>
    </p:spTree>
    <p:extLst>
      <p:ext uri="{BB962C8B-B14F-4D97-AF65-F5344CB8AC3E}">
        <p14:creationId xmlns:p14="http://schemas.microsoft.com/office/powerpoint/2010/main" val="17432122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1379621" y="4575650"/>
            <a:ext cx="10515600" cy="1299411"/>
          </a:xfrm>
        </p:spPr>
        <p:txBody>
          <a:bodyPr>
            <a:normAutofit/>
          </a:bodyPr>
          <a:lstStyle/>
          <a:p>
            <a:r>
              <a:rPr lang="en-US" sz="5400" dirty="0" err="1">
                <a:latin typeface="Arial" panose="020B0604020202020204" pitchFamily="34" charset="0"/>
                <a:cs typeface="Arial" panose="020B0604020202020204" pitchFamily="34" charset="0"/>
              </a:rPr>
              <a:t>Phần</a:t>
            </a:r>
            <a:r>
              <a:rPr lang="en-US" sz="5400" dirty="0">
                <a:latin typeface="Arial" panose="020B0604020202020204" pitchFamily="34" charset="0"/>
                <a:cs typeface="Arial" panose="020B0604020202020204" pitchFamily="34" charset="0"/>
              </a:rPr>
              <a:t> iii: </a:t>
            </a:r>
            <a:r>
              <a:rPr lang="en-US" sz="5400" dirty="0" smtClean="0">
                <a:latin typeface="Arial" panose="020B0604020202020204" pitchFamily="34" charset="0"/>
                <a:cs typeface="Arial" panose="020B0604020202020204" pitchFamily="34" charset="0"/>
              </a:rPr>
              <a:t>demo code</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36079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1379621" y="4575650"/>
            <a:ext cx="10515600" cy="1299411"/>
          </a:xfrm>
        </p:spPr>
        <p:txBody>
          <a:bodyPr>
            <a:normAutofit/>
          </a:bodyPr>
          <a:lstStyle/>
          <a:p>
            <a:r>
              <a:rPr lang="en-US" sz="5400" dirty="0" err="1">
                <a:latin typeface="Arial" panose="020B0604020202020204" pitchFamily="34" charset="0"/>
                <a:cs typeface="Arial" panose="020B0604020202020204" pitchFamily="34" charset="0"/>
              </a:rPr>
              <a:t>Phần</a:t>
            </a:r>
            <a:r>
              <a:rPr lang="en-US" sz="5400" dirty="0">
                <a:latin typeface="Arial" panose="020B0604020202020204" pitchFamily="34" charset="0"/>
                <a:cs typeface="Arial" panose="020B0604020202020204" pitchFamily="34" charset="0"/>
              </a:rPr>
              <a:t> </a:t>
            </a:r>
            <a:r>
              <a:rPr lang="en-US" sz="5400" dirty="0" smtClean="0">
                <a:latin typeface="Arial" panose="020B0604020202020204" pitchFamily="34" charset="0"/>
                <a:cs typeface="Arial" panose="020B0604020202020204" pitchFamily="34" charset="0"/>
              </a:rPr>
              <a:t>iv: </a:t>
            </a:r>
            <a:r>
              <a:rPr lang="en-US" sz="5400" dirty="0" err="1">
                <a:latin typeface="Arial" panose="020B0604020202020204" pitchFamily="34" charset="0"/>
                <a:cs typeface="Arial" panose="020B0604020202020204" pitchFamily="34" charset="0"/>
              </a:rPr>
              <a:t>Kết</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Luận</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19468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6"/>
            <a:ext cx="10515600" cy="862096"/>
          </a:xfrm>
        </p:spPr>
        <p:txBody>
          <a:bodyPr>
            <a:normAutofit/>
          </a:bodyPr>
          <a:lstStyle/>
          <a:p>
            <a:pPr marR="0" lvl="0">
              <a:lnSpc>
                <a:spcPct val="150000"/>
              </a:lnSpc>
              <a:spcBef>
                <a:spcPts val="0"/>
              </a:spcBef>
              <a:spcAft>
                <a:spcPts val="0"/>
              </a:spcAft>
            </a:pPr>
            <a:r>
              <a:rPr lang="en-US" sz="2800" dirty="0" err="1" smtClean="0">
                <a:latin typeface="Arial" panose="020B0604020202020204" pitchFamily="34" charset="0"/>
                <a:ea typeface="Times New Roman" panose="02020603050405020304" pitchFamily="18" charset="0"/>
                <a:cs typeface="Arial" panose="020B0604020202020204" pitchFamily="34" charset="0"/>
              </a:rPr>
              <a:t>Kết</a:t>
            </a:r>
            <a:r>
              <a:rPr lang="en-US" sz="2800" dirty="0" smtClean="0">
                <a:latin typeface="Arial" panose="020B0604020202020204" pitchFamily="34" charset="0"/>
                <a:ea typeface="Times New Roman" panose="02020603050405020304" pitchFamily="18" charset="0"/>
                <a:cs typeface="Arial" panose="020B0604020202020204" pitchFamily="34" charset="0"/>
              </a:rPr>
              <a:t> </a:t>
            </a:r>
            <a:r>
              <a:rPr lang="en-US" sz="2800" dirty="0" err="1" smtClean="0">
                <a:latin typeface="Arial" panose="020B0604020202020204" pitchFamily="34" charset="0"/>
                <a:ea typeface="Times New Roman" panose="02020603050405020304" pitchFamily="18" charset="0"/>
                <a:cs typeface="Arial" panose="020B0604020202020204" pitchFamily="34" charset="0"/>
              </a:rPr>
              <a:t>luận</a:t>
            </a:r>
            <a:r>
              <a:rPr lang="en-US" sz="2800" dirty="0" smtClean="0">
                <a:latin typeface="Arial" panose="020B0604020202020204" pitchFamily="34" charset="0"/>
                <a:ea typeface="Times New Roman" panose="02020603050405020304" pitchFamily="18" charset="0"/>
                <a:cs typeface="Arial" panose="020B0604020202020204" pitchFamily="34" charset="0"/>
              </a:rPr>
              <a:t>:</a:t>
            </a:r>
            <a:r>
              <a:rPr lang="en-US" sz="2800" b="1" dirty="0" smtClean="0">
                <a:effectLst/>
                <a:latin typeface="Arial" panose="020B0604020202020204" pitchFamily="34" charset="0"/>
                <a:ea typeface="Times New Roman" panose="02020603050405020304" pitchFamily="18" charset="0"/>
                <a:cs typeface="Arial" panose="020B0604020202020204" pitchFamily="34" charset="0"/>
              </a:rPr>
              <a:t> </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34</a:t>
            </a:fld>
            <a:endParaRPr lang="en-US" dirty="0"/>
          </a:p>
        </p:txBody>
      </p:sp>
      <p:sp>
        <p:nvSpPr>
          <p:cNvPr id="5" name="TextBox 4">
            <a:extLst>
              <a:ext uri="{FF2B5EF4-FFF2-40B4-BE49-F238E27FC236}">
                <a16:creationId xmlns:a16="http://schemas.microsoft.com/office/drawing/2014/main" id="{3A95FAEC-A956-1F5D-F5F3-CE59D2EB788E}"/>
              </a:ext>
            </a:extLst>
          </p:cNvPr>
          <p:cNvSpPr txBox="1"/>
          <p:nvPr/>
        </p:nvSpPr>
        <p:spPr>
          <a:xfrm>
            <a:off x="1169453" y="1526464"/>
            <a:ext cx="9119937" cy="258532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err="1"/>
              <a:t>Công</a:t>
            </a:r>
            <a:r>
              <a:rPr lang="en-US" dirty="0"/>
              <a:t> </a:t>
            </a:r>
            <a:r>
              <a:rPr lang="en-US" dirty="0" err="1"/>
              <a:t>trình</a:t>
            </a:r>
            <a:r>
              <a:rPr lang="en-US" dirty="0"/>
              <a:t> </a:t>
            </a:r>
            <a:r>
              <a:rPr lang="en-US" dirty="0" err="1"/>
              <a:t>này</a:t>
            </a:r>
            <a:r>
              <a:rPr lang="en-US" dirty="0"/>
              <a:t> </a:t>
            </a:r>
            <a:r>
              <a:rPr lang="en-US" dirty="0" err="1"/>
              <a:t>đã</a:t>
            </a:r>
            <a:r>
              <a:rPr lang="en-US" dirty="0"/>
              <a:t> </a:t>
            </a:r>
            <a:r>
              <a:rPr lang="en-US" dirty="0" err="1"/>
              <a:t>xem</a:t>
            </a:r>
            <a:r>
              <a:rPr lang="en-US" dirty="0"/>
              <a:t> </a:t>
            </a:r>
            <a:r>
              <a:rPr lang="en-US" dirty="0" err="1"/>
              <a:t>xét</a:t>
            </a:r>
            <a:r>
              <a:rPr lang="en-US" dirty="0"/>
              <a:t> </a:t>
            </a:r>
            <a:r>
              <a:rPr lang="en-US" dirty="0" err="1"/>
              <a:t>và</a:t>
            </a:r>
            <a:r>
              <a:rPr lang="en-US" dirty="0"/>
              <a:t> </a:t>
            </a:r>
            <a:r>
              <a:rPr lang="en-US" dirty="0" err="1"/>
              <a:t>nghiên</a:t>
            </a:r>
            <a:r>
              <a:rPr lang="en-US" dirty="0"/>
              <a:t> </a:t>
            </a:r>
            <a:r>
              <a:rPr lang="en-US" dirty="0" err="1"/>
              <a:t>cứu</a:t>
            </a:r>
            <a:r>
              <a:rPr lang="en-US" dirty="0"/>
              <a:t> </a:t>
            </a:r>
            <a:r>
              <a:rPr lang="en-US" dirty="0" err="1"/>
              <a:t>dữ</a:t>
            </a:r>
            <a:r>
              <a:rPr lang="en-US" dirty="0"/>
              <a:t> </a:t>
            </a:r>
            <a:r>
              <a:rPr lang="en-US" dirty="0" err="1"/>
              <a:t>liệu</a:t>
            </a:r>
            <a:r>
              <a:rPr lang="en-US" dirty="0"/>
              <a:t> </a:t>
            </a:r>
            <a:r>
              <a:rPr lang="en-US" dirty="0" err="1"/>
              <a:t>lớn</a:t>
            </a:r>
            <a:r>
              <a:rPr lang="en-US" dirty="0"/>
              <a:t> </a:t>
            </a:r>
            <a:r>
              <a:rPr lang="en-US" dirty="0" err="1"/>
              <a:t>trong</a:t>
            </a:r>
            <a:r>
              <a:rPr lang="en-US" dirty="0"/>
              <a:t> </a:t>
            </a:r>
            <a:r>
              <a:rPr lang="en-US" dirty="0" err="1"/>
              <a:t>thời</a:t>
            </a:r>
            <a:r>
              <a:rPr lang="en-US" dirty="0"/>
              <a:t> </a:t>
            </a:r>
            <a:r>
              <a:rPr lang="en-US" dirty="0" err="1"/>
              <a:t>gian</a:t>
            </a:r>
            <a:r>
              <a:rPr lang="en-US" dirty="0"/>
              <a:t> </a:t>
            </a:r>
            <a:r>
              <a:rPr lang="en-US" dirty="0" err="1"/>
              <a:t>gần</a:t>
            </a:r>
            <a:r>
              <a:rPr lang="en-US" dirty="0"/>
              <a:t> </a:t>
            </a:r>
            <a:r>
              <a:rPr lang="en-US" dirty="0" err="1"/>
              <a:t>đây</a:t>
            </a:r>
            <a:r>
              <a:rPr lang="en-US" dirty="0"/>
              <a:t> </a:t>
            </a:r>
            <a:r>
              <a:rPr lang="en-US" dirty="0" err="1"/>
              <a:t>đã</a:t>
            </a:r>
            <a:r>
              <a:rPr lang="en-US" dirty="0"/>
              <a:t> </a:t>
            </a:r>
            <a:r>
              <a:rPr lang="en-US" dirty="0" err="1"/>
              <a:t>và</a:t>
            </a:r>
            <a:r>
              <a:rPr lang="en-US" dirty="0"/>
              <a:t> </a:t>
            </a:r>
            <a:r>
              <a:rPr lang="en-US" dirty="0" err="1"/>
              <a:t>đang</a:t>
            </a:r>
            <a:r>
              <a:rPr lang="en-US" dirty="0"/>
              <a:t> </a:t>
            </a:r>
            <a:r>
              <a:rPr lang="en-US" dirty="0" err="1"/>
              <a:t>có</a:t>
            </a:r>
            <a:r>
              <a:rPr lang="en-US" dirty="0"/>
              <a:t> </a:t>
            </a:r>
            <a:r>
              <a:rPr lang="en-US" dirty="0" err="1"/>
              <a:t>cách</a:t>
            </a:r>
            <a:r>
              <a:rPr lang="en-US" dirty="0"/>
              <a:t> </a:t>
            </a:r>
            <a:r>
              <a:rPr lang="en-US" dirty="0" err="1"/>
              <a:t>xử</a:t>
            </a:r>
            <a:r>
              <a:rPr lang="en-US" dirty="0"/>
              <a:t> </a:t>
            </a:r>
            <a:r>
              <a:rPr lang="en-US" dirty="0" err="1"/>
              <a:t>lý</a:t>
            </a:r>
            <a:r>
              <a:rPr lang="en-US" dirty="0"/>
              <a:t> </a:t>
            </a:r>
            <a:r>
              <a:rPr lang="en-US" dirty="0" err="1"/>
              <a:t>ngày</a:t>
            </a:r>
            <a:r>
              <a:rPr lang="en-US" dirty="0"/>
              <a:t> </a:t>
            </a:r>
            <a:r>
              <a:rPr lang="en-US" dirty="0" err="1"/>
              <a:t>càng</a:t>
            </a:r>
            <a:r>
              <a:rPr lang="en-US" dirty="0"/>
              <a:t> </a:t>
            </a:r>
            <a:r>
              <a:rPr lang="en-US" dirty="0" err="1"/>
              <a:t>tăng</a:t>
            </a:r>
            <a:r>
              <a:rPr lang="en-US" dirty="0"/>
              <a:t> </a:t>
            </a:r>
            <a:r>
              <a:rPr lang="en-US" dirty="0" err="1"/>
              <a:t>đặc</a:t>
            </a:r>
            <a:r>
              <a:rPr lang="en-US" dirty="0"/>
              <a:t> </a:t>
            </a:r>
            <a:r>
              <a:rPr lang="en-US" dirty="0" err="1"/>
              <a:t>biệt</a:t>
            </a:r>
            <a:r>
              <a:rPr lang="en-US" dirty="0"/>
              <a:t> </a:t>
            </a:r>
            <a:r>
              <a:rPr lang="en-US" dirty="0" err="1" smtClean="0"/>
              <a:t>trong</a:t>
            </a:r>
            <a:r>
              <a:rPr lang="en-US" dirty="0" smtClean="0"/>
              <a:t> </a:t>
            </a:r>
            <a:r>
              <a:rPr lang="en-US" dirty="0" err="1"/>
              <a:t>khối</a:t>
            </a:r>
            <a:r>
              <a:rPr lang="en-US" dirty="0"/>
              <a:t> </a:t>
            </a:r>
            <a:r>
              <a:rPr lang="en-US" dirty="0" err="1"/>
              <a:t>lượng</a:t>
            </a:r>
            <a:r>
              <a:rPr lang="en-US" dirty="0" smtClean="0"/>
              <a:t> </a:t>
            </a:r>
            <a:r>
              <a:rPr lang="en-US" dirty="0" err="1"/>
              <a:t>dữ</a:t>
            </a:r>
            <a:r>
              <a:rPr lang="en-US" dirty="0"/>
              <a:t> </a:t>
            </a:r>
            <a:r>
              <a:rPr lang="en-US" dirty="0" err="1" smtClean="0"/>
              <a:t>liệu</a:t>
            </a:r>
            <a:r>
              <a:rPr lang="en-US" dirty="0" smtClean="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gặp</a:t>
            </a:r>
            <a:r>
              <a:rPr lang="en-US" dirty="0"/>
              <a:t> </a:t>
            </a:r>
            <a:r>
              <a:rPr lang="en-US" dirty="0" err="1"/>
              <a:t>khó</a:t>
            </a:r>
            <a:r>
              <a:rPr lang="en-US" dirty="0"/>
              <a:t> </a:t>
            </a:r>
            <a:r>
              <a:rPr lang="en-US" dirty="0" err="1"/>
              <a:t>khăn</a:t>
            </a:r>
            <a:r>
              <a:rPr lang="en-US" dirty="0"/>
              <a:t> </a:t>
            </a:r>
            <a:r>
              <a:rPr lang="en-US" dirty="0" err="1"/>
              <a:t>khi</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phi </a:t>
            </a:r>
            <a:r>
              <a:rPr lang="en-US" dirty="0" err="1"/>
              <a:t>cấu</a:t>
            </a:r>
            <a:r>
              <a:rPr lang="en-US" dirty="0"/>
              <a:t> </a:t>
            </a:r>
            <a:r>
              <a:rPr lang="en-US" dirty="0" err="1" smtClean="0"/>
              <a:t>trúc</a:t>
            </a:r>
            <a:r>
              <a:rPr lang="en-US" dirty="0" smtClean="0"/>
              <a:t>, </a:t>
            </a:r>
            <a:r>
              <a:rPr lang="en-US" dirty="0"/>
              <a:t>do </a:t>
            </a:r>
            <a:r>
              <a:rPr lang="en-US" dirty="0" err="1"/>
              <a:t>kích</a:t>
            </a:r>
            <a:r>
              <a:rPr lang="en-US" dirty="0"/>
              <a:t> </a:t>
            </a:r>
            <a:r>
              <a:rPr lang="en-US" dirty="0" err="1"/>
              <a:t>thước</a:t>
            </a:r>
            <a:r>
              <a:rPr lang="en-US" dirty="0"/>
              <a:t> </a:t>
            </a:r>
            <a:r>
              <a:rPr lang="en-US" dirty="0" err="1"/>
              <a:t>của</a:t>
            </a:r>
            <a:r>
              <a:rPr lang="en-US" dirty="0"/>
              <a:t> </a:t>
            </a:r>
            <a:r>
              <a:rPr lang="en-US" dirty="0" err="1"/>
              <a:t>nó</a:t>
            </a:r>
            <a:r>
              <a:rPr lang="en-US" dirty="0"/>
              <a:t>. </a:t>
            </a:r>
            <a:r>
              <a:rPr lang="en-US" dirty="0" err="1"/>
              <a:t>Để</a:t>
            </a:r>
            <a:r>
              <a:rPr lang="en-US" dirty="0"/>
              <a:t> </a:t>
            </a:r>
            <a:r>
              <a:rPr lang="en-US" dirty="0" err="1"/>
              <a:t>hiểu</a:t>
            </a:r>
            <a:r>
              <a:rPr lang="en-US" dirty="0"/>
              <a:t> </a:t>
            </a:r>
            <a:r>
              <a:rPr lang="en-US" dirty="0" err="1"/>
              <a:t>được</a:t>
            </a:r>
            <a:r>
              <a:rPr lang="en-US" dirty="0"/>
              <a:t> </a:t>
            </a:r>
            <a:r>
              <a:rPr lang="en-US" dirty="0" err="1"/>
              <a:t>d</a:t>
            </a:r>
            <a:r>
              <a:rPr lang="en-US" dirty="0" err="1" smtClean="0"/>
              <a:t>ữ</a:t>
            </a:r>
            <a:r>
              <a:rPr lang="en-US" dirty="0" smtClean="0"/>
              <a:t> </a:t>
            </a:r>
            <a:r>
              <a:rPr lang="en-US" dirty="0" err="1"/>
              <a:t>liệu</a:t>
            </a:r>
            <a:r>
              <a:rPr lang="en-US" dirty="0"/>
              <a:t> </a:t>
            </a:r>
            <a:r>
              <a:rPr lang="en-US" dirty="0" err="1"/>
              <a:t>lớn</a:t>
            </a:r>
            <a:r>
              <a:rPr lang="en-US" dirty="0"/>
              <a:t>, </a:t>
            </a:r>
            <a:r>
              <a:rPr lang="en-US" dirty="0" err="1"/>
              <a:t>kiến</a:t>
            </a:r>
            <a:r>
              <a:rPr lang="en-US" dirty="0"/>
              <a:t> ​​</a:t>
            </a:r>
            <a:r>
              <a:rPr lang="en-US" dirty="0" err="1"/>
              <a:t>trúc</a:t>
            </a:r>
            <a:r>
              <a:rPr lang="en-US" dirty="0"/>
              <a:t> </a:t>
            </a:r>
            <a:r>
              <a:rPr lang="en-US" dirty="0" err="1"/>
              <a:t>và</a:t>
            </a:r>
            <a:r>
              <a:rPr lang="en-US" dirty="0"/>
              <a:t> </a:t>
            </a:r>
            <a:r>
              <a:rPr lang="en-US" dirty="0" err="1"/>
              <a:t>phương</a:t>
            </a:r>
            <a:r>
              <a:rPr lang="en-US" dirty="0"/>
              <a:t> </a:t>
            </a:r>
            <a:r>
              <a:rPr lang="en-US" dirty="0" err="1"/>
              <a:t>pháp</a:t>
            </a:r>
            <a:r>
              <a:rPr lang="en-US" dirty="0"/>
              <a:t> </a:t>
            </a:r>
            <a:r>
              <a:rPr lang="en-US" dirty="0" err="1"/>
              <a:t>mới</a:t>
            </a:r>
            <a:r>
              <a:rPr lang="en-US" dirty="0"/>
              <a:t> </a:t>
            </a:r>
            <a:r>
              <a:rPr lang="en-US" dirty="0" err="1"/>
              <a:t>là</a:t>
            </a:r>
            <a:r>
              <a:rPr lang="en-US" dirty="0"/>
              <a:t> </a:t>
            </a:r>
            <a:r>
              <a:rPr lang="en-US" dirty="0" err="1"/>
              <a:t>cần</a:t>
            </a:r>
            <a:r>
              <a:rPr lang="en-US" dirty="0"/>
              <a:t> </a:t>
            </a:r>
            <a:r>
              <a:rPr lang="en-US" dirty="0" err="1"/>
              <a:t>thiết</a:t>
            </a:r>
            <a:r>
              <a:rPr lang="en-US" dirty="0"/>
              <a:t>, </a:t>
            </a:r>
            <a:r>
              <a:rPr lang="en-US" dirty="0" err="1"/>
              <a:t>công</a:t>
            </a:r>
            <a:r>
              <a:rPr lang="en-US" dirty="0"/>
              <a:t> </a:t>
            </a:r>
            <a:r>
              <a:rPr lang="en-US" dirty="0" err="1"/>
              <a:t>việc</a:t>
            </a:r>
            <a:r>
              <a:rPr lang="en-US" dirty="0"/>
              <a:t> </a:t>
            </a:r>
            <a:r>
              <a:rPr lang="en-US" dirty="0" err="1"/>
              <a:t>này</a:t>
            </a:r>
            <a:r>
              <a:rPr lang="en-US" dirty="0"/>
              <a:t> </a:t>
            </a:r>
            <a:r>
              <a:rPr lang="en-US" dirty="0" err="1"/>
              <a:t>cũng</a:t>
            </a:r>
            <a:r>
              <a:rPr lang="en-US" dirty="0"/>
              <a:t> </a:t>
            </a:r>
            <a:r>
              <a:rPr lang="en-US" dirty="0" err="1"/>
              <a:t>đã</a:t>
            </a:r>
            <a:r>
              <a:rPr lang="en-US" dirty="0"/>
              <a:t> </a:t>
            </a:r>
            <a:r>
              <a:rPr lang="en-US" dirty="0" err="1"/>
              <a:t>kiểm</a:t>
            </a:r>
            <a:r>
              <a:rPr lang="en-US" dirty="0"/>
              <a:t> </a:t>
            </a:r>
            <a:r>
              <a:rPr lang="en-US" dirty="0" err="1"/>
              <a:t>tra</a:t>
            </a:r>
            <a:r>
              <a:rPr lang="en-US" dirty="0"/>
              <a:t> </a:t>
            </a:r>
            <a:r>
              <a:rPr lang="en-US" dirty="0" err="1"/>
              <a:t>các</a:t>
            </a:r>
            <a:r>
              <a:rPr lang="en-US" dirty="0"/>
              <a:t> </a:t>
            </a:r>
            <a:r>
              <a:rPr lang="en-US" dirty="0" err="1"/>
              <a:t>loại</a:t>
            </a:r>
            <a:r>
              <a:rPr lang="en-US" dirty="0"/>
              <a:t> </a:t>
            </a:r>
            <a:r>
              <a:rPr lang="en-US" dirty="0" err="1"/>
              <a:t>Kiến</a:t>
            </a:r>
            <a:r>
              <a:rPr lang="en-US" dirty="0"/>
              <a:t> </a:t>
            </a:r>
            <a:r>
              <a:rPr lang="en-US" dirty="0" err="1"/>
              <a:t>trúc</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NoQuery</a:t>
            </a:r>
            <a:r>
              <a:rPr lang="en-US" dirty="0"/>
              <a:t> </a:t>
            </a:r>
            <a:r>
              <a:rPr lang="en-US" dirty="0" err="1"/>
              <a:t>dữ</a:t>
            </a:r>
            <a:r>
              <a:rPr lang="en-US" dirty="0"/>
              <a:t> </a:t>
            </a:r>
            <a:r>
              <a:rPr lang="en-US" dirty="0" err="1"/>
              <a:t>liệu</a:t>
            </a:r>
            <a:r>
              <a:rPr lang="en-US" dirty="0"/>
              <a:t> </a:t>
            </a:r>
            <a:r>
              <a:rPr lang="en-US" dirty="0" err="1"/>
              <a:t>lớn</a:t>
            </a:r>
            <a:r>
              <a:rPr lang="en-US" dirty="0"/>
              <a:t> </a:t>
            </a:r>
            <a:r>
              <a:rPr lang="en-US" dirty="0" err="1"/>
              <a:t>khác</a:t>
            </a:r>
            <a:r>
              <a:rPr lang="en-US" dirty="0"/>
              <a:t> </a:t>
            </a:r>
            <a:r>
              <a:rPr lang="en-US" dirty="0" err="1"/>
              <a:t>nhau</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chúng</a:t>
            </a:r>
            <a:r>
              <a:rPr lang="en-US" dirty="0"/>
              <a:t>, </a:t>
            </a:r>
            <a:r>
              <a:rPr lang="en-US" dirty="0" err="1"/>
              <a:t>tầm</a:t>
            </a:r>
            <a:r>
              <a:rPr lang="en-US" dirty="0"/>
              <a:t> </a:t>
            </a:r>
            <a:r>
              <a:rPr lang="en-US" dirty="0" err="1"/>
              <a:t>quan</a:t>
            </a:r>
            <a:r>
              <a:rPr lang="en-US" dirty="0"/>
              <a:t> </a:t>
            </a:r>
            <a:r>
              <a:rPr lang="en-US" dirty="0" err="1"/>
              <a:t>trọng</a:t>
            </a:r>
            <a:r>
              <a:rPr lang="en-US" dirty="0"/>
              <a:t> </a:t>
            </a:r>
            <a:r>
              <a:rPr lang="en-US" dirty="0" err="1"/>
              <a:t>và</a:t>
            </a:r>
            <a:r>
              <a:rPr lang="en-US" dirty="0"/>
              <a:t> </a:t>
            </a:r>
            <a:r>
              <a:rPr lang="en-US" dirty="0" err="1"/>
              <a:t>cách</a:t>
            </a:r>
            <a:r>
              <a:rPr lang="en-US" dirty="0"/>
              <a:t> </a:t>
            </a:r>
            <a:r>
              <a:rPr lang="en-US" dirty="0" err="1"/>
              <a:t>sử</a:t>
            </a:r>
            <a:r>
              <a:rPr lang="en-US" dirty="0"/>
              <a:t> </a:t>
            </a:r>
            <a:r>
              <a:rPr lang="en-US" dirty="0" err="1"/>
              <a:t>dụng</a:t>
            </a:r>
            <a:r>
              <a:rPr lang="en-US" dirty="0"/>
              <a:t>.</a:t>
            </a:r>
            <a:endParaRPr lang="vi-VN" sz="24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0519054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789176" y="2369259"/>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endParaRPr lang="en-US" dirty="0"/>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8200" y="4491429"/>
            <a:ext cx="10515600" cy="1299411"/>
          </a:xfrm>
        </p:spPr>
        <p:txBody>
          <a:bodyPr>
            <a:normAutofit/>
          </a:bodyPr>
          <a:lstStyle/>
          <a:p>
            <a:r>
              <a:rPr lang="en-US" sz="5400" dirty="0" err="1">
                <a:latin typeface="Arial" panose="020B0604020202020204" pitchFamily="34" charset="0"/>
                <a:cs typeface="Arial" panose="020B0604020202020204" pitchFamily="34" charset="0"/>
              </a:rPr>
              <a:t>Phần</a:t>
            </a:r>
            <a:r>
              <a:rPr lang="en-US" sz="5400" dirty="0">
                <a:latin typeface="Arial" panose="020B0604020202020204" pitchFamily="34" charset="0"/>
                <a:cs typeface="Arial" panose="020B0604020202020204" pitchFamily="34" charset="0"/>
              </a:rPr>
              <a:t> I : BIG DATA</a:t>
            </a:r>
          </a:p>
        </p:txBody>
      </p:sp>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293298"/>
            <a:ext cx="10515600" cy="785776"/>
          </a:xfrm>
        </p:spPr>
        <p:txBody>
          <a:bodyPr>
            <a:normAutofit/>
          </a:bodyPr>
          <a:lstStyle/>
          <a:p>
            <a:pPr marR="0" lvl="0">
              <a:lnSpc>
                <a:spcPct val="150000"/>
              </a:lnSpc>
              <a:spcBef>
                <a:spcPts val="0"/>
              </a:spcBef>
              <a:spcAft>
                <a:spcPts val="0"/>
              </a:spcAft>
            </a:pPr>
            <a:r>
              <a:rPr lang="en-US" sz="2800" b="1" dirty="0">
                <a:effectLst/>
                <a:latin typeface="Arial" panose="020B0604020202020204" pitchFamily="34" charset="0"/>
                <a:ea typeface="Times New Roman" panose="02020603050405020304" pitchFamily="18" charset="0"/>
                <a:cs typeface="Arial" panose="020B0604020202020204" pitchFamily="34" charset="0"/>
              </a:rPr>
              <a:t>Big Data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là</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gì</a:t>
            </a:r>
            <a:r>
              <a:rPr lang="en-US" sz="2800" b="1" dirty="0">
                <a:effectLst/>
                <a:latin typeface="Arial" panose="020B0604020202020204" pitchFamily="34" charset="0"/>
                <a:ea typeface="Times New Roman" panose="02020603050405020304" pitchFamily="18" charset="0"/>
                <a:cs typeface="Arial" panose="020B0604020202020204" pitchFamily="34" charset="0"/>
              </a:rPr>
              <a:t>?</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38200" y="1613140"/>
            <a:ext cx="7772400" cy="4951562"/>
          </a:xfrm>
        </p:spPr>
        <p:txBody>
          <a:bodyPr vert="horz" lIns="91440" tIns="45720" rIns="91440" bIns="45720" rtlCol="0" anchor="t">
            <a:normAutofit/>
          </a:bodyPr>
          <a:lstStyle/>
          <a:p>
            <a:pPr marL="285750" indent="-285750" algn="just">
              <a:lnSpc>
                <a:spcPct val="100000"/>
              </a:lnSpc>
              <a:buFont typeface="Wingdings" panose="05000000000000000000" pitchFamily="2" charset="2"/>
              <a:buChar char="q"/>
            </a:pPr>
            <a:r>
              <a:rPr lang="vi-VN" sz="2000" dirty="0">
                <a:latin typeface="Arial" panose="020B0604020202020204" pitchFamily="34" charset="0"/>
                <a:cs typeface="Arial" panose="020B0604020202020204" pitchFamily="34" charset="0"/>
              </a:rPr>
              <a:t>Big Data hay “dữ liệu lớn” là thuật ngữ chỉ về các tập dữ liệu khổng lồ và phức tạp, đến mức khó có thể xử lý được bằng các phương pháp truyền thống. Doanh nghiệp sử dụng lượng dữ liệu khổng lồ này để phân tích, chuyển hóa thành thông tin quan trọng để giải quyết các vấn đề liên quan.</a:t>
            </a:r>
          </a:p>
          <a:p>
            <a:pPr marL="285750" indent="-285750" algn="just">
              <a:lnSpc>
                <a:spcPct val="100000"/>
              </a:lnSpc>
              <a:buFont typeface="Wingdings" panose="05000000000000000000" pitchFamily="2" charset="2"/>
              <a:buChar char="q"/>
            </a:pPr>
            <a:endParaRPr lang="vi-VN" sz="2000" dirty="0">
              <a:latin typeface="Arial" panose="020B0604020202020204" pitchFamily="34" charset="0"/>
              <a:cs typeface="Arial" panose="020B0604020202020204" pitchFamily="34" charset="0"/>
            </a:endParaRPr>
          </a:p>
          <a:p>
            <a:pPr marL="285750" indent="-285750" algn="just">
              <a:lnSpc>
                <a:spcPct val="100000"/>
              </a:lnSpc>
              <a:buFont typeface="Wingdings" panose="05000000000000000000" pitchFamily="2" charset="2"/>
              <a:buChar char="q"/>
            </a:pPr>
            <a:r>
              <a:rPr lang="vi-VN" sz="2000" dirty="0">
                <a:latin typeface="Arial" panose="020B0604020202020204" pitchFamily="34" charset="0"/>
                <a:cs typeface="Arial" panose="020B0604020202020204" pitchFamily="34" charset="0"/>
              </a:rPr>
              <a:t>Big Data thường bao gồm tập hợp dữ liệu với kích thước vượt xa khả năng của các công cụ phần mềm thông thường để thu thập, hiển thị, quản lý và xử lý dữ liệu trong một thời gian có thể chấp nhận được. Kích thước dữ liệu lớn là một mục tiêu liên tục thay đổi. Như năm 2012 thì phạm vi một vài tá terabytes tới nhiều petabytes dữ liệu. Dữ liệu lớn yêu cầu một tập các kỹ thuật và công nghệ được tích hợp theo hình thức mới để khai phá từ tập dữ liệu đa dạng, phức tạp, và có quy mô lớn.</a:t>
            </a:r>
          </a:p>
          <a:p>
            <a:endParaRPr lang="en-US" dirty="0"/>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731641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3E0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p:txBody>
          <a:bodyPr>
            <a:normAutofit/>
          </a:bodyPr>
          <a:lstStyle/>
          <a:p>
            <a:pPr marR="0" lvl="0">
              <a:lnSpc>
                <a:spcPct val="150000"/>
              </a:lnSpc>
              <a:spcBef>
                <a:spcPts val="0"/>
              </a:spcBef>
              <a:spcAft>
                <a:spcPts val="0"/>
              </a:spcAft>
            </a:pPr>
            <a:r>
              <a:rPr lang="en-US" sz="2800" b="1" dirty="0" err="1">
                <a:effectLst/>
                <a:latin typeface="Arial" panose="020B0604020202020204" pitchFamily="34" charset="0"/>
                <a:ea typeface="Times New Roman" panose="02020603050405020304" pitchFamily="18" charset="0"/>
                <a:cs typeface="Arial" panose="020B0604020202020204" pitchFamily="34" charset="0"/>
              </a:rPr>
              <a:t>Đặc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điểm</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1026" name="Picture 2">
            <a:extLst>
              <a:ext uri="{FF2B5EF4-FFF2-40B4-BE49-F238E27FC236}">
                <a16:creationId xmlns:a16="http://schemas.microsoft.com/office/drawing/2014/main" id="{41F6017B-7011-762F-103E-39ADDAD0AB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4" r="-575" b="14943"/>
          <a:stretch/>
        </p:blipFill>
        <p:spPr bwMode="auto">
          <a:xfrm>
            <a:off x="5940075" y="706086"/>
            <a:ext cx="7627049" cy="50608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BA76D1-2B73-45BD-DCA1-57BCFA3C1D90}"/>
              </a:ext>
            </a:extLst>
          </p:cNvPr>
          <p:cNvSpPr txBox="1"/>
          <p:nvPr/>
        </p:nvSpPr>
        <p:spPr>
          <a:xfrm>
            <a:off x="723900" y="2614516"/>
            <a:ext cx="5330476" cy="1815882"/>
          </a:xfrm>
          <a:prstGeom prst="rect">
            <a:avLst/>
          </a:prstGeom>
          <a:noFill/>
        </p:spPr>
        <p:txBody>
          <a:bodyPr wrap="square" rtlCol="0">
            <a:spAutoFit/>
          </a:bodyPr>
          <a:lstStyle/>
          <a:p>
            <a:r>
              <a:rPr lang="vi-VN" sz="3200" dirty="0">
                <a:latin typeface="Arial" panose="020B0604020202020204" pitchFamily="34" charset="0"/>
                <a:cs typeface="Arial" panose="020B0604020202020204" pitchFamily="34" charset="0"/>
              </a:rPr>
              <a:t>Volume (khối lượng dữ liệu)</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vi-VN" sz="2400" dirty="0">
                <a:latin typeface="Arial" panose="020B0604020202020204" pitchFamily="34" charset="0"/>
                <a:cs typeface="Arial" panose="020B0604020202020204" pitchFamily="34" charset="0"/>
              </a:rPr>
              <a:t>Số lượng dữ liệu được tạo ra và lưu trữ.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9335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p:txBody>
          <a:bodyPr>
            <a:normAutofit/>
          </a:bodyPr>
          <a:lstStyle/>
          <a:p>
            <a:pPr marR="0" lvl="0">
              <a:lnSpc>
                <a:spcPct val="150000"/>
              </a:lnSpc>
              <a:spcBef>
                <a:spcPts val="0"/>
              </a:spcBef>
              <a:spcAft>
                <a:spcPts val="0"/>
              </a:spcAft>
            </a:pPr>
            <a:r>
              <a:rPr lang="en-US" sz="2800" b="1" dirty="0" err="1">
                <a:effectLst/>
                <a:latin typeface="Arial" panose="020B0604020202020204" pitchFamily="34" charset="0"/>
                <a:ea typeface="Times New Roman" panose="02020603050405020304" pitchFamily="18" charset="0"/>
                <a:cs typeface="Arial" panose="020B0604020202020204" pitchFamily="34" charset="0"/>
              </a:rPr>
              <a:t>Đặc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điểm</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2054" name="Picture 6" descr="Velocity turquoise concept icon. Big data characteristic abstract idea thin  line illustration. Speed of data acquiring. Isolated outline drawing.  Editable stroke. 12725940 Vector Art at Vecteezy">
            <a:extLst>
              <a:ext uri="{FF2B5EF4-FFF2-40B4-BE49-F238E27FC236}">
                <a16:creationId xmlns:a16="http://schemas.microsoft.com/office/drawing/2014/main" id="{B23F0624-CBA8-281C-D7C1-7560204C45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80" b="31930"/>
          <a:stretch/>
        </p:blipFill>
        <p:spPr bwMode="auto">
          <a:xfrm>
            <a:off x="4760494" y="1027906"/>
            <a:ext cx="8712678" cy="48607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331998-7040-0269-9CFD-43BB4E5E5535}"/>
              </a:ext>
            </a:extLst>
          </p:cNvPr>
          <p:cNvSpPr txBox="1"/>
          <p:nvPr/>
        </p:nvSpPr>
        <p:spPr>
          <a:xfrm>
            <a:off x="1662363" y="2348246"/>
            <a:ext cx="4433637" cy="3416320"/>
          </a:xfrm>
          <a:prstGeom prst="rect">
            <a:avLst/>
          </a:prstGeom>
          <a:noFill/>
        </p:spPr>
        <p:txBody>
          <a:bodyPr wrap="square" rtlCol="0">
            <a:spAutoFit/>
          </a:bodyPr>
          <a:lstStyle/>
          <a:p>
            <a:r>
              <a:rPr lang="vi-VN" sz="3200" dirty="0">
                <a:latin typeface="Arial" panose="020B0604020202020204" pitchFamily="34" charset="0"/>
                <a:cs typeface="Arial" panose="020B0604020202020204" pitchFamily="34" charset="0"/>
              </a:rPr>
              <a:t>Velocity </a:t>
            </a:r>
            <a:r>
              <a:rPr lang="vi-VN" sz="3200" dirty="0" smtClean="0">
                <a:latin typeface="Arial" panose="020B0604020202020204" pitchFamily="34" charset="0"/>
                <a:cs typeface="Arial" panose="020B0604020202020204" pitchFamily="34" charset="0"/>
              </a:rPr>
              <a:t>(</a:t>
            </a:r>
            <a:r>
              <a:rPr lang="en-US" sz="3200" dirty="0" err="1" smtClean="0">
                <a:latin typeface="Arial" panose="020B0604020202020204" pitchFamily="34" charset="0"/>
                <a:cs typeface="Arial" panose="020B0604020202020204" pitchFamily="34" charset="0"/>
              </a:rPr>
              <a:t>Tốc</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độ</a:t>
            </a:r>
            <a:r>
              <a:rPr lang="en-US" sz="3200" dirty="0" smtClean="0">
                <a:latin typeface="Arial" panose="020B0604020202020204" pitchFamily="34" charset="0"/>
                <a:cs typeface="Arial" panose="020B0604020202020204" pitchFamily="34" charset="0"/>
              </a:rPr>
              <a:t> </a:t>
            </a:r>
            <a:r>
              <a:rPr lang="vi-VN" sz="3200" dirty="0" smtClean="0">
                <a:latin typeface="Arial" panose="020B0604020202020204" pitchFamily="34" charset="0"/>
                <a:cs typeface="Arial" panose="020B0604020202020204" pitchFamily="34" charset="0"/>
              </a:rPr>
              <a:t>xử </a:t>
            </a:r>
            <a:r>
              <a:rPr lang="vi-VN" sz="3200" dirty="0">
                <a:latin typeface="Arial" panose="020B0604020202020204" pitchFamily="34" charset="0"/>
                <a:cs typeface="Arial" panose="020B0604020202020204" pitchFamily="34" charset="0"/>
              </a:rPr>
              <a:t>lý)</a:t>
            </a:r>
            <a:endParaRPr lang="en-US"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tốc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vi-VN" sz="2400" dirty="0">
                <a:latin typeface="Arial" panose="020B0604020202020204" pitchFamily="34" charset="0"/>
                <a:cs typeface="Arial" panose="020B0604020202020204" pitchFamily="34" charset="0"/>
              </a:rPr>
              <a:t>được tạo ra và xử lý để đáp ứng các nhu cầu và thách thức </a:t>
            </a:r>
            <a:endParaRPr lang="en-US" sz="24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0852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p:txBody>
          <a:bodyPr>
            <a:normAutofit/>
          </a:bodyPr>
          <a:lstStyle/>
          <a:p>
            <a:pPr marR="0" lvl="0">
              <a:lnSpc>
                <a:spcPct val="150000"/>
              </a:lnSpc>
              <a:spcBef>
                <a:spcPts val="0"/>
              </a:spcBef>
              <a:spcAft>
                <a:spcPts val="0"/>
              </a:spcAft>
            </a:pPr>
            <a:r>
              <a:rPr lang="en-US" sz="2800" b="1" dirty="0" err="1">
                <a:effectLst/>
                <a:latin typeface="Arial" panose="020B0604020202020204" pitchFamily="34" charset="0"/>
                <a:ea typeface="Times New Roman" panose="02020603050405020304" pitchFamily="18" charset="0"/>
                <a:cs typeface="Arial" panose="020B0604020202020204" pitchFamily="34" charset="0"/>
              </a:rPr>
              <a:t>Đặc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điểm</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3" name="TextBox 2">
            <a:extLst>
              <a:ext uri="{FF2B5EF4-FFF2-40B4-BE49-F238E27FC236}">
                <a16:creationId xmlns:a16="http://schemas.microsoft.com/office/drawing/2014/main" id="{10331998-7040-0269-9CFD-43BB4E5E5535}"/>
              </a:ext>
            </a:extLst>
          </p:cNvPr>
          <p:cNvSpPr txBox="1"/>
          <p:nvPr/>
        </p:nvSpPr>
        <p:spPr>
          <a:xfrm>
            <a:off x="5405186" y="2453859"/>
            <a:ext cx="6397793" cy="2369880"/>
          </a:xfrm>
          <a:prstGeom prst="rect">
            <a:avLst/>
          </a:prstGeom>
          <a:noFill/>
        </p:spPr>
        <p:txBody>
          <a:bodyPr wrap="square" rtlCol="0">
            <a:spAutoFit/>
          </a:bodyPr>
          <a:lstStyle/>
          <a:p>
            <a:r>
              <a:rPr lang="vi-VN" sz="3200" dirty="0">
                <a:latin typeface="Arial" panose="020B0604020202020204" pitchFamily="34" charset="0"/>
                <a:cs typeface="Arial" panose="020B0604020202020204" pitchFamily="34" charset="0"/>
              </a:rPr>
              <a:t>Variety (dữ liệu đa dạng)</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vi-VN" sz="2800" dirty="0">
                <a:latin typeface="Arial" panose="020B0604020202020204" pitchFamily="34" charset="0"/>
                <a:cs typeface="Arial" panose="020B0604020202020204" pitchFamily="34" charset="0"/>
              </a:rPr>
              <a:t>Các dạng </a:t>
            </a:r>
            <a:r>
              <a:rPr lang="en-US" sz="2800" dirty="0">
                <a:latin typeface="Arial" panose="020B0604020202020204" pitchFamily="34" charset="0"/>
                <a:cs typeface="Arial" panose="020B0604020202020204" pitchFamily="34" charset="0"/>
              </a:rPr>
              <a:t>&amp; </a:t>
            </a:r>
            <a:r>
              <a:rPr lang="vi-VN" sz="2800" dirty="0">
                <a:latin typeface="Arial" panose="020B0604020202020204" pitchFamily="34" charset="0"/>
                <a:cs typeface="Arial" panose="020B0604020202020204" pitchFamily="34" charset="0"/>
              </a:rPr>
              <a:t>kiểu của dữ liệu</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vi-VN" sz="2800" dirty="0">
                <a:latin typeface="Arial" panose="020B0604020202020204" pitchFamily="34" charset="0"/>
                <a:cs typeface="Arial" panose="020B0604020202020204" pitchFamily="34" charset="0"/>
              </a:rPr>
              <a:t>thu thập từ nhiều nguồn khác nhau</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vi-VN" sz="2800" dirty="0">
                <a:latin typeface="Arial" panose="020B0604020202020204" pitchFamily="34" charset="0"/>
                <a:cs typeface="Arial" panose="020B0604020202020204" pitchFamily="34" charset="0"/>
              </a:rPr>
              <a:t>có rất nhiều cấu trúc khác nhau  </a:t>
            </a:r>
            <a:endParaRPr lang="en-US" sz="2800" dirty="0">
              <a:latin typeface="Arial" panose="020B0604020202020204" pitchFamily="34" charset="0"/>
              <a:cs typeface="Arial" panose="020B0604020202020204" pitchFamily="34" charset="0"/>
            </a:endParaRPr>
          </a:p>
        </p:txBody>
      </p:sp>
      <p:pic>
        <p:nvPicPr>
          <p:cNvPr id="3074" name="Picture 2" descr="Variety concept icon. Big data characteristic abstract idea thin line  illustration. Source and nature of unstructured data. Isolated outline  drawing. Editable stroke. 12863445 Vector Art at Vecteezy">
            <a:extLst>
              <a:ext uri="{FF2B5EF4-FFF2-40B4-BE49-F238E27FC236}">
                <a16:creationId xmlns:a16="http://schemas.microsoft.com/office/drawing/2014/main" id="{E83227C5-4543-4ABA-2440-7C45F5856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40" r="16959" b="35690"/>
          <a:stretch/>
        </p:blipFill>
        <p:spPr bwMode="auto">
          <a:xfrm>
            <a:off x="-1151857" y="1488279"/>
            <a:ext cx="6557043" cy="430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132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p:txBody>
          <a:bodyPr>
            <a:normAutofit/>
          </a:bodyPr>
          <a:lstStyle/>
          <a:p>
            <a:pPr marR="0" lvl="0">
              <a:lnSpc>
                <a:spcPct val="150000"/>
              </a:lnSpc>
              <a:spcBef>
                <a:spcPts val="0"/>
              </a:spcBef>
              <a:spcAft>
                <a:spcPts val="0"/>
              </a:spcAft>
            </a:pPr>
            <a:r>
              <a:rPr lang="en-US" sz="2800" b="1" dirty="0" err="1">
                <a:effectLst/>
                <a:latin typeface="Arial" panose="020B0604020202020204" pitchFamily="34" charset="0"/>
                <a:ea typeface="Times New Roman" panose="02020603050405020304" pitchFamily="18" charset="0"/>
                <a:cs typeface="Arial" panose="020B0604020202020204" pitchFamily="34" charset="0"/>
              </a:rPr>
              <a:t>Đặc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điểm</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3" name="TextBox 2">
            <a:extLst>
              <a:ext uri="{FF2B5EF4-FFF2-40B4-BE49-F238E27FC236}">
                <a16:creationId xmlns:a16="http://schemas.microsoft.com/office/drawing/2014/main" id="{10331998-7040-0269-9CFD-43BB4E5E5535}"/>
              </a:ext>
            </a:extLst>
          </p:cNvPr>
          <p:cNvSpPr txBox="1"/>
          <p:nvPr/>
        </p:nvSpPr>
        <p:spPr>
          <a:xfrm>
            <a:off x="1759618" y="2393701"/>
            <a:ext cx="6397793" cy="2554545"/>
          </a:xfrm>
          <a:prstGeom prst="rect">
            <a:avLst/>
          </a:prstGeom>
          <a:noFill/>
        </p:spPr>
        <p:txBody>
          <a:bodyPr wrap="square" rtlCol="0">
            <a:spAutoFit/>
          </a:bodyPr>
          <a:lstStyle/>
          <a:p>
            <a:r>
              <a:rPr lang="vi-VN" sz="3200" dirty="0">
                <a:latin typeface="Arial" panose="020B0604020202020204" pitchFamily="34" charset="0"/>
                <a:cs typeface="Arial" panose="020B0604020202020204" pitchFamily="34" charset="0"/>
              </a:rPr>
              <a:t>Veracity (Tính xác thực)</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vi-VN" sz="2400" dirty="0">
                <a:latin typeface="Arial" panose="020B0604020202020204" pitchFamily="34" charset="0"/>
                <a:cs typeface="Arial" panose="020B0604020202020204" pitchFamily="34" charset="0"/>
              </a:rPr>
              <a:t>Chất lượng của dữ liệu thu được có thể khác nhau rất nhiều</a:t>
            </a: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Nhà </a:t>
            </a:r>
            <a:r>
              <a:rPr lang="en-US" sz="2400" dirty="0" err="1">
                <a:latin typeface="Arial" panose="020B0604020202020204" pitchFamily="34" charset="0"/>
                <a:cs typeface="Arial" panose="020B0604020202020204" pitchFamily="34" charset="0"/>
              </a:rPr>
              <a:t>máy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không </a:t>
            </a:r>
            <a:r>
              <a:rPr lang="en-US" sz="2400" dirty="0" err="1">
                <a:latin typeface="Arial" panose="020B0604020202020204" pitchFamily="34" charset="0"/>
                <a:cs typeface="Arial" panose="020B0604020202020204" pitchFamily="34" charset="0"/>
              </a:rPr>
              <a:t>thực-ảo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thể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một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6C </a:t>
            </a:r>
          </a:p>
        </p:txBody>
      </p:sp>
      <p:pic>
        <p:nvPicPr>
          <p:cNvPr id="5" name="Picture 4">
            <a:extLst>
              <a:ext uri="{FF2B5EF4-FFF2-40B4-BE49-F238E27FC236}">
                <a16:creationId xmlns:a16="http://schemas.microsoft.com/office/drawing/2014/main" id="{4AA4503B-4A46-90CA-11CF-622C519B92BC}"/>
              </a:ext>
            </a:extLst>
          </p:cNvPr>
          <p:cNvPicPr>
            <a:picLocks noChangeAspect="1"/>
          </p:cNvPicPr>
          <p:nvPr/>
        </p:nvPicPr>
        <p:blipFill>
          <a:blip r:embed="rId3"/>
          <a:stretch>
            <a:fillRect/>
          </a:stretch>
        </p:blipFill>
        <p:spPr>
          <a:xfrm>
            <a:off x="8574748" y="745342"/>
            <a:ext cx="3715268" cy="5611008"/>
          </a:xfrm>
          <a:prstGeom prst="rect">
            <a:avLst/>
          </a:prstGeom>
        </p:spPr>
      </p:pic>
    </p:spTree>
    <p:extLst>
      <p:ext uri="{BB962C8B-B14F-4D97-AF65-F5344CB8AC3E}">
        <p14:creationId xmlns:p14="http://schemas.microsoft.com/office/powerpoint/2010/main" val="223310995"/>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{82ECA85B-215F-47D2-839D-D172A870175A}tf16411248_win32</Template>
  <TotalTime>207</TotalTime>
  <Words>2557</Words>
  <Application>Microsoft Office PowerPoint</Application>
  <PresentationFormat>Widescreen</PresentationFormat>
  <Paragraphs>263</Paragraphs>
  <Slides>35</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Avenir Next LT Pro Light</vt:lpstr>
      <vt:lpstr>Calibri</vt:lpstr>
      <vt:lpstr>Posterama</vt:lpstr>
      <vt:lpstr>Symbol</vt:lpstr>
      <vt:lpstr>Times New Roman</vt:lpstr>
      <vt:lpstr>Wingdings</vt:lpstr>
      <vt:lpstr>Office Theme</vt:lpstr>
      <vt:lpstr>Big Data  &amp; No SQL</vt:lpstr>
      <vt:lpstr>THÀNH VIÊN</vt:lpstr>
      <vt:lpstr>Nội dung</vt:lpstr>
      <vt:lpstr>Phần I : BIG DATA</vt:lpstr>
      <vt:lpstr>Big Data là gì?</vt:lpstr>
      <vt:lpstr>Đặc điểm</vt:lpstr>
      <vt:lpstr>Đặc điểm</vt:lpstr>
      <vt:lpstr>Đặc điểm</vt:lpstr>
      <vt:lpstr>Đặc điểm</vt:lpstr>
      <vt:lpstr>Quá trình hình thành</vt:lpstr>
      <vt:lpstr>Vai trò</vt:lpstr>
      <vt:lpstr>Khó khăn khi làm việc với Big Data</vt:lpstr>
      <vt:lpstr>Quy Trình Hoạt Động Của Big Data</vt:lpstr>
      <vt:lpstr>Ứng Dụng</vt:lpstr>
      <vt:lpstr>Phần II: No SQL</vt:lpstr>
      <vt:lpstr>A. No SQL</vt:lpstr>
      <vt:lpstr>A. No SQL</vt:lpstr>
      <vt:lpstr>A. No SQL</vt:lpstr>
      <vt:lpstr>A. No SQL</vt:lpstr>
      <vt:lpstr>A. No SQL</vt:lpstr>
      <vt:lpstr>A. No SQL</vt:lpstr>
      <vt:lpstr>B. Arangodb </vt:lpstr>
      <vt:lpstr>B. Arangodb </vt:lpstr>
      <vt:lpstr>B. Arangodb </vt:lpstr>
      <vt:lpstr>B. Arangodb </vt:lpstr>
      <vt:lpstr>B. Arangodb </vt:lpstr>
      <vt:lpstr>B. Arangodb </vt:lpstr>
      <vt:lpstr>B. Arangodb </vt:lpstr>
      <vt:lpstr>B. Arangodb </vt:lpstr>
      <vt:lpstr>B. Arangodb </vt:lpstr>
      <vt:lpstr>B. Arangodb </vt:lpstr>
      <vt:lpstr>Phần iii: demo code</vt:lpstr>
      <vt:lpstr>Phần iv: Kết Luận</vt:lpstr>
      <vt:lpstr>Kết luận: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&amp; No SQL</dc:title>
  <dc:creator>Lê Xuân Hải</dc:creator>
  <cp:lastModifiedBy>Phan Văn Đồng</cp:lastModifiedBy>
  <cp:revision>11</cp:revision>
  <dcterms:created xsi:type="dcterms:W3CDTF">2022-12-05T19:15:03Z</dcterms:created>
  <dcterms:modified xsi:type="dcterms:W3CDTF">2022-12-07T04:31:40Z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